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5" r:id="rId44"/>
    <p:sldId id="298" r:id="rId45"/>
    <p:sldId id="299" r:id="rId46"/>
    <p:sldId id="300" r:id="rId47"/>
    <p:sldId id="306" r:id="rId48"/>
    <p:sldId id="301" r:id="rId49"/>
    <p:sldId id="302" r:id="rId50"/>
    <p:sldId id="303" r:id="rId51"/>
    <p:sldId id="304" r:id="rId52"/>
  </p:sldIdLst>
  <p:sldSz cx="12192000" cy="6858000"/>
  <p:notesSz cx="6858000" cy="12192000"/>
  <p:custDataLst>
    <p:tags r:id="rId54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c625c4b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基础课37 空间中点、直线、平面之间的位置关系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1248929D-20B2-4993-AECE-8F2904C50F22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c625c4b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基础课37 空间中点、直线、平面之间的位置关系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F4139A97-F722-4E9D-9D40-A69C76248638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c625c4b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基础课37 空间中点、直线、平面之间的位置关系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3A2C1499-F2D8-4086-8971-31593B9D346E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c625c4b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基础课37 空间中点、直线、平面之间的位置关系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6A0FD6B6-3372-4E56-B447-3EF4CFCFD4ED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9f8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1D56A4C1-0466-46B7-B1BC-6E7522B7533F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c625c4b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基础课37 空间中点、直线、平面之间的位置关系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07936989-370A-4000-BD7F-4D1F5937797C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20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e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png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3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slide" Target="slide2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4.png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2.png"/><Relationship Id="rId4" Type="http://schemas.openxmlformats.org/officeDocument/2006/relationships/image" Target="../media/image4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1.png"/><Relationship Id="rId4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4.pn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png"/><Relationship Id="rId4" Type="http://schemas.openxmlformats.org/officeDocument/2006/relationships/image" Target="../media/image5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5.png"/><Relationship Id="rId4" Type="http://schemas.openxmlformats.org/officeDocument/2006/relationships/image" Target="../media/image5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6cc3dadd0?segpoint=1&amp;vbadefaultcenterpage=1&amp;parentnodeid=fd1f521ce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二、空间中点、直线、平面之间的位置关系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P_6_BD#65ed5f4aa?colgroup=11,8,7,7&amp;vbadefaultcenterpage=1&amp;parentnodeid=6cc3dadd0&amp;vbahtmlprocessed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28248" cy="4654296"/>
            </p:xfrm>
            <a:graphic>
              <a:graphicData uri="http://schemas.openxmlformats.org/drawingml/2006/table">
                <a:tbl>
                  <a:tblPr/>
                  <a:tblGrid>
                    <a:gridCol w="14173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21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8803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774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直线与直线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直线与平面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平面与平面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453896">
                    <a:tc row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平行关系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5356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符号语言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//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//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//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𝛽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773936">
                    <a:tc row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相交关系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5356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符号语言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∩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∩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∩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𝛽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P_6_BD#65ed5f4aa?colgroup=11,8,7,7&amp;vbadefaultcenterpage=1&amp;parentnodeid=6cc3dadd0&amp;vbahtmlprocessed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28248" cy="4533900"/>
            </p:xfrm>
            <a:graphic>
              <a:graphicData uri="http://schemas.openxmlformats.org/drawingml/2006/table">
                <a:tbl>
                  <a:tblPr/>
                  <a:tblGrid>
                    <a:gridCol w="1417320"/>
                    <a:gridCol w="2121408"/>
                    <a:gridCol w="2880360"/>
                    <a:gridCol w="2331720"/>
                    <a:gridCol w="2377440"/>
                  </a:tblGrid>
                  <a:tr h="429133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直线与直线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直线与平面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平面与平面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53896">
                    <a:tc row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平行关系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498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符号语言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1773936">
                    <a:tc row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相交关系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498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符号语言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_6_BD#65ed5f4aa.table_image?tableimageindex=7&amp;vbadefaultcenterpage=1&amp;parentnodeid=6cc3dadd0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4276" y="2228057"/>
            <a:ext cx="1975104" cy="694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_6_BD#65ed5f4aa.table_image?tableimageindex=8&amp;vbadefaultcenterpage=1&amp;parentnodeid=6cc3dadd0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73468" y="2182337"/>
            <a:ext cx="1828800" cy="78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_6_BD#65ed5f4aa.table_image?tableimageindex=9&amp;vbadefaultcenterpage=1&amp;parentnodeid=6cc3dadd0&amp;vbahtmlprocessed=1" descr="preencoded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13748" y="1930877"/>
            <a:ext cx="2057400" cy="12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_6_BD#65ed5f4aa.table_image?tableimageindex=10&amp;vbadefaultcenterpage=1&amp;parentnodeid=6cc3dadd0&amp;vbahtmlprocessed=1" descr="preencoded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03420" y="4281901"/>
            <a:ext cx="1956816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P_6_BD#65ed5f4aa.table_image?tableimageindex=11&amp;vbadefaultcenterpage=1&amp;parentnodeid=6cc3dadd0&amp;vbahtmlprocessed=1" descr="preencoded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8312" y="3824701"/>
            <a:ext cx="2039112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P_6_BD#65ed5f4aa.table_image?tableimageindex=12&amp;vbadefaultcenterpage=1&amp;parentnodeid=6cc3dadd0&amp;vbahtmlprocessed=1" descr="preencoded.png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95460" y="3925285"/>
            <a:ext cx="2093976" cy="1399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P_6_BD#65ed5f4aa?colgroup=11,8,7,7&amp;vbadefaultcenterpage=1&amp;parentnodeid=6cc3dadd0&amp;vbahtmlprocessed=1"/>
              <p:cNvGraphicFramePr>
                <a:graphicFrameLocks noGrp="1"/>
              </p:cNvGraphicFramePr>
              <p:nvPr/>
            </p:nvGraphicFramePr>
            <p:xfrm>
              <a:off x="502920" y="2845353"/>
              <a:ext cx="11128248" cy="2167128"/>
            </p:xfrm>
            <a:graphic>
              <a:graphicData uri="http://schemas.openxmlformats.org/drawingml/2006/table">
                <a:tbl>
                  <a:tblPr/>
                  <a:tblGrid>
                    <a:gridCol w="14173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214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8803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317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7744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直线与直线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直线与平面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平面与平面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216152">
                    <a:tc row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独有关系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5356">
                    <a:tc v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符号语言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是异面直线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⊂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P_6_BD#65ed5f4aa?colgroup=11,8,7,7&amp;vbadefaultcenterpage=1&amp;parentnodeid=6cc3dadd0&amp;vbahtmlprocessed=1"/>
              <p:cNvGraphicFramePr>
                <a:graphicFrameLocks noGrp="1"/>
              </p:cNvGraphicFramePr>
              <p:nvPr/>
            </p:nvGraphicFramePr>
            <p:xfrm>
              <a:off x="502920" y="2845353"/>
              <a:ext cx="11128248" cy="2086864"/>
            </p:xfrm>
            <a:graphic>
              <a:graphicData uri="http://schemas.openxmlformats.org/drawingml/2006/table">
                <a:tbl>
                  <a:tblPr/>
                  <a:tblGrid>
                    <a:gridCol w="1417320"/>
                    <a:gridCol w="2121408"/>
                    <a:gridCol w="2880360"/>
                    <a:gridCol w="2331720"/>
                    <a:gridCol w="2377440"/>
                  </a:tblGrid>
                  <a:tr h="429133">
                    <a:tc grid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直线与直线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直线与平面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平面与平面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216152">
                    <a:tc rowSpan="2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独有关系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4980">
                    <a:tc vMerge="1">
                      <a:tcPr/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符号语言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50000"/>
                            </a:lnSpc>
                          </a:pP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_6_BD#65ed5f4aa.table_image?tableimageindex=13&amp;vbadefaultcenterpage=1&amp;parentnodeid=6cc3dadd0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94276" y="3361355"/>
            <a:ext cx="1975104" cy="1042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_6_BD#65ed5f4aa.table_image?tableimageindex=14&amp;vbadefaultcenterpage=1&amp;parentnodeid=6cc3dadd0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82612" y="3621958"/>
            <a:ext cx="1810512" cy="52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2" name="P_6_BD#65ed5f4aa?colgroup=11,8,7,7&amp;vbadefaultcenterpage=1&amp;parentnodeid=6cc3dadd0&amp;vbahtmlprocessed=1"/>
          <p:cNvSpPr txBox="1"/>
          <p:nvPr/>
        </p:nvSpPr>
        <p:spPr>
          <a:xfrm>
            <a:off x="9091168" y="2220005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</a:p>
        </p:txBody>
      </p:sp>
    </p:spTree>
  </p:cSld>
  <p:clrMapOvr>
    <a:masterClrMapping/>
  </p:clrMapOvr>
  <p:transition>
    <p:split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a873ba9e8?segpoint=1&amp;vbadefaultcenterpage=1&amp;parentnodeid=fd1f521ce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三、基本事实4和等角定理</a:t>
            </a:r>
            <a:endParaRPr lang="en-US" altLang="zh-CN" sz="2600" dirty="0"/>
          </a:p>
        </p:txBody>
      </p:sp>
      <p:sp>
        <p:nvSpPr>
          <p:cNvPr id="3" name="P_6_BD#e9366ce95?vbadefaultcenterpage=1&amp;parentnodeid=a873ba9e8&amp;vbahtmlprocessed=1&amp;bbb=1"/>
          <p:cNvSpPr/>
          <p:nvPr/>
        </p:nvSpPr>
        <p:spPr>
          <a:xfrm>
            <a:off x="502920" y="1348391"/>
            <a:ext cx="11183112" cy="10346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基本事实4：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平行于同一条直线的两条直线④</a:t>
            </a:r>
            <a:r>
              <a:rPr lang="en-US" altLang="zh-CN" sz="240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__________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等角定理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：如果空间中两个角的两边分别对应平行，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那么这两个角⑤</a:t>
            </a:r>
            <a:r>
              <a:rPr lang="en-US" altLang="zh-CN" sz="240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____________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  <p:sp>
        <p:nvSpPr>
          <p:cNvPr id="4" name="P_6_AN.4_1#e9366ce95.blank?vbadefaultcenterpage=1&amp;parentnodeid=a873ba9e8&amp;vbapositionanswer=4&amp;vbahtmlprocessed=1&amp;bbb=1"/>
          <p:cNvSpPr/>
          <p:nvPr/>
        </p:nvSpPr>
        <p:spPr>
          <a:xfrm>
            <a:off x="6497320" y="1310291"/>
            <a:ext cx="14398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互相平行</a:t>
            </a:r>
            <a:endParaRPr lang="en-US" altLang="zh-CN" sz="2400" dirty="0"/>
          </a:p>
        </p:txBody>
      </p:sp>
      <p:sp>
        <p:nvSpPr>
          <p:cNvPr id="5" name="P_6_AN.5_1#e9366ce95.blank?vbadefaultcenterpage=1&amp;parentnodeid=a873ba9e8&amp;vbapositionanswer=5&amp;vbahtmlprocessed=1"/>
          <p:cNvSpPr/>
          <p:nvPr/>
        </p:nvSpPr>
        <p:spPr>
          <a:xfrm>
            <a:off x="9697720" y="1858931"/>
            <a:ext cx="17446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相等或互补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cff2c0ff5?segpoint=1&amp;vbadefaultcenterpage=1&amp;parentnodeid=fd1f521ce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四、异面直线所成的角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fa96b4cd8?segpoint=1&amp;vbadefaultcenterpage=1&amp;parentnodeid=cff2c0ff5&amp;vbahtmlprocessed=1&amp;bbb=1&amp;hasbroken=1"/>
              <p:cNvSpPr/>
              <p:nvPr/>
            </p:nvSpPr>
            <p:spPr>
              <a:xfrm>
                <a:off x="502920" y="1348391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定义：设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是两条异面直线，经过空间任意一点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′//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′//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，把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 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所成的角叫作异面直线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所成的角（或夹角）.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fa96b4cd8?segpoint=1&amp;vbadefaultcenterpage=1&amp;parentnodeid=cff2c0ff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1038670"/>
              </a:xfrm>
              <a:prstGeom prst="rect">
                <a:avLst/>
              </a:prstGeom>
              <a:blipFill rotWithShape="1">
                <a:blip r:embed="rId3"/>
                <a:stretch>
                  <a:fillRect t="-28" r="1" b="-5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P_6_BD#fa96b4cd8?segpoint=1&amp;vbadefaultcenterpage=1&amp;parentnodeid=cff2c0ff5&amp;vbahtmlprocessed=1"/>
          <p:cNvSpPr/>
          <p:nvPr/>
        </p:nvSpPr>
        <p:spPr>
          <a:xfrm>
            <a:off x="502920" y="2397348"/>
            <a:ext cx="11183112" cy="10386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取值范围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：⑥</a:t>
            </a:r>
            <a:r>
              <a:rPr lang="en-US" altLang="zh-CN" sz="240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______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</a:p>
          <a:p>
            <a:pPr lvl="0" latinLnBrk="1">
              <a:lnSpc>
                <a:spcPct val="150000"/>
              </a:lnSpc>
            </a:pPr>
            <a:r>
              <a:rPr lang="en-US" altLang="zh-CN" sz="2400" b="1" spc="-1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spc="-1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特别地，如果两条异面直线所成的角是直角，那么我们就说这两条异面直线互相垂直</a:t>
            </a:r>
            <a:r>
              <a:rPr lang="en-US" altLang="zh-CN" sz="2400" spc="-1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_6_AN.6_1#fa96b4cd8.blank?vbadefaultcenterpage=1&amp;parentnodeid=cff2c0ff5&amp;vbapositionanswer=6&amp;vbahtmlprocessed=1&amp;rh=37.8"/>
              <p:cNvSpPr/>
              <p:nvPr/>
            </p:nvSpPr>
            <p:spPr>
              <a:xfrm>
                <a:off x="2611120" y="2330800"/>
                <a:ext cx="820738" cy="4800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8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(0,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P_6_AN.6_1#fa96b4cd8.blank?vbadefaultcenterpage=1&amp;parentnodeid=cff2c0ff5&amp;vbapositionanswer=6&amp;vbahtmlprocessed=1&amp;rh=37.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1120" y="2330800"/>
                <a:ext cx="820738" cy="480060"/>
              </a:xfrm>
              <a:prstGeom prst="rect">
                <a:avLst/>
              </a:prstGeom>
              <a:blipFill rotWithShape="1">
                <a:blip r:embed="rId4"/>
                <a:stretch>
                  <a:fillRect t="-73" r="39" b="-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6_BD#59147bbac?vbadefaultcenterpage=1&amp;parentnodeid=cff2c0ff5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2" y="756000"/>
            <a:ext cx="2532888" cy="448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7_BD#a7f81df0d?segpoint=1&amp;vbadefaultcenterpage=1&amp;parentnodeid=59147bbac&amp;vbahtmlprocessed=1&amp;bbb=1&amp;hasbroken=1"/>
              <p:cNvSpPr/>
              <p:nvPr/>
            </p:nvSpPr>
            <p:spPr>
              <a:xfrm>
                <a:off x="502920" y="1343248"/>
                <a:ext cx="11183112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异面直线判定的一个定理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过平面外一点和平面内一点的直线，与平面内不过该点的直线是异面直线．用符号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可以表示为:若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∉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∉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是异面直线（如图）.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7_BD#a7f81df0d?segpoint=1&amp;vbadefaultcenterpage=1&amp;parentnodeid=59147bba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3248"/>
                <a:ext cx="11183112" cy="1583309"/>
              </a:xfrm>
              <a:prstGeom prst="rect">
                <a:avLst/>
              </a:prstGeom>
              <a:blipFill rotWithShape="1">
                <a:blip r:embed="rId4"/>
                <a:stretch>
                  <a:fillRect t="-14" r="1" b="-3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_7_BD#a7f81df0d?vbadefaultcenterpage=1&amp;parentnodeid=59147bbac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8616" y="3057748"/>
            <a:ext cx="2331720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7_BD#a7f81df0d?segpoint=1&amp;vbadefaultcenterpage=1&amp;parentnodeid=59147bbac&amp;vbahtmlprocessed=1"/>
          <p:cNvSpPr/>
          <p:nvPr/>
        </p:nvSpPr>
        <p:spPr>
          <a:xfrm>
            <a:off x="502920" y="2230705"/>
            <a:ext cx="11183112" cy="2684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唯一性定理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（1）过直线外一点有且只有一条直线与已知直线平行．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（2）过直线外一点有且只有一个平面与已知直线垂直．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（3）过平面外一点有且只有一个平面与已知平面平行．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（4）过平面外一点有且只有一条直线与已知平面垂直．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caef5430a?vbadefaultcenterpage=1&amp;parentnodeid=2ef122c10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cab364953?vbadefaultcenterpage=1&amp;parentnodeid=caef5430a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7_1#4682b426e?vbadefaultcenterpage=1&amp;parentnodeid=cab364953&amp;vbahtmlprocessed=1"/>
          <p:cNvSpPr/>
          <p:nvPr/>
        </p:nvSpPr>
        <p:spPr>
          <a:xfrm>
            <a:off x="502920" y="2012952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.（对的打“√”，错的打“×”）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T_7_BD.8_1#dbf991759?vbadefaultcenterpage=1&amp;parentnodeid=4682b426e&amp;vbahtmlprocessed=1&amp;bbb=1"/>
              <p:cNvSpPr/>
              <p:nvPr/>
            </p:nvSpPr>
            <p:spPr>
              <a:xfrm>
                <a:off x="502920" y="2567591"/>
                <a:ext cx="11580813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有一个公共点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，就说明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相交于过点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的任意一条直线.(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T_7_BD.8_1#dbf991759?vbadefaultcenterpage=1&amp;parentnodeid=4682b426e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67591"/>
                <a:ext cx="11580813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59" r="3" b="-1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T_7_AN.9_1#dbf991759.bracket?vbadefaultcenterpage=1&amp;parentnodeid=4682b426e&amp;vbapositionanswer=7&amp;vbahtmlprocessed=1"/>
          <p:cNvSpPr/>
          <p:nvPr/>
        </p:nvSpPr>
        <p:spPr>
          <a:xfrm>
            <a:off x="11153394" y="25675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p:sp>
        <p:nvSpPr>
          <p:cNvPr id="7" name="QT_7_BD.10_1#b1e3a50de?vbadefaultcenterpage=1&amp;parentnodeid=4682b426e&amp;vbahtmlprocessed=1"/>
          <p:cNvSpPr/>
          <p:nvPr/>
        </p:nvSpPr>
        <p:spPr>
          <a:xfrm>
            <a:off x="502920" y="305774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（2）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两两相交的三条直线最多可以确定三个平面.(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8" name="QT_7_AN.11_1#b1e3a50de.bracket?vbadefaultcenterpage=1&amp;parentnodeid=4682b426e&amp;vbapositionanswer=8&amp;vbahtmlprocessed=1"/>
          <p:cNvSpPr/>
          <p:nvPr/>
        </p:nvSpPr>
        <p:spPr>
          <a:xfrm>
            <a:off x="7272020" y="3057748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p:sp>
        <p:nvSpPr>
          <p:cNvPr id="9" name="QT_7_BD.12_1#9f4f72e2c?vbadefaultcenterpage=1&amp;parentnodeid=4682b426e&amp;vbahtmlprocessed=1"/>
          <p:cNvSpPr/>
          <p:nvPr/>
        </p:nvSpPr>
        <p:spPr>
          <a:xfrm>
            <a:off x="502920" y="3608991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（3）若两个平面有三个公共点，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则这两个平面重合.(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10" name="QT_7_AN.13_1#9f4f72e2c.bracket?vbadefaultcenterpage=1&amp;parentnodeid=4682b426e&amp;vbapositionanswer=9&amp;vbahtmlprocessed=1"/>
          <p:cNvSpPr/>
          <p:nvPr/>
        </p:nvSpPr>
        <p:spPr>
          <a:xfrm>
            <a:off x="7551420" y="36089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p:sp>
        <p:nvSpPr>
          <p:cNvPr id="11" name="QT_7_BD.14_1#4d2e0b55b?vbadefaultcenterpage=1&amp;parentnodeid=4682b426e&amp;vbahtmlprocessed=1"/>
          <p:cNvSpPr/>
          <p:nvPr/>
        </p:nvSpPr>
        <p:spPr>
          <a:xfrm>
            <a:off x="502920" y="4155091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（4）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没有公共点的两条直线是异面直线.(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12" name="QT_7_AN.15_1#4d2e0b55b.bracket?vbadefaultcenterpage=1&amp;parentnodeid=4682b426e&amp;vbapositionanswer=10&amp;vbahtmlprocessed=1"/>
          <p:cNvSpPr/>
          <p:nvPr/>
        </p:nvSpPr>
        <p:spPr>
          <a:xfrm>
            <a:off x="6027420" y="41550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  <p:bldP spid="10" grpId="0" build="p" animBg="1"/>
      <p:bldP spid="12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16_1#a1f493e26?vbadefaultcenterpage=1&amp;parentnodeid=cab364953&amp;vbahtmlprocessed=1&amp;bbb=1&amp;hasbroken=1"/>
              <p:cNvSpPr/>
              <p:nvPr/>
            </p:nvSpPr>
            <p:spPr>
              <a:xfrm>
                <a:off x="502920" y="947212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（易错题）设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是空间内的两条直线，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是空间内的两个平面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，则下列选项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中不正确的是(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16_1#a1f493e26?vbadefaultcenterpage=1&amp;parentnodeid=cab36495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47212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41" r="1" b="-6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17_1#a1f493e26.bracket?vbadefaultcenterpage=1&amp;parentnodeid=cab364953&amp;vbapositionanswer=11&amp;vbahtmlprocessed=1"/>
          <p:cNvSpPr/>
          <p:nvPr/>
        </p:nvSpPr>
        <p:spPr>
          <a:xfrm>
            <a:off x="2598420" y="1495852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18_1#a1f493e26.choices?vbadefaultcenterpage=1&amp;parentnodeid=cab364953&amp;vbahtmlprocessed=1"/>
              <p:cNvSpPr/>
              <p:nvPr/>
            </p:nvSpPr>
            <p:spPr>
              <a:xfrm>
                <a:off x="502920" y="1989119"/>
                <a:ext cx="11183112" cy="2131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”是“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”的充要条件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”是“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𝛽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”的充分不必要条件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”是“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”的必要不充分条件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”是“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”的充分不必要条件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18_1#a1f493e26.choices?vbadefaultcenterpage=1&amp;parentnodeid=cab36495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9119"/>
                <a:ext cx="11183112" cy="2131949"/>
              </a:xfrm>
              <a:prstGeom prst="rect">
                <a:avLst/>
              </a:prstGeom>
              <a:blipFill rotWithShape="1">
                <a:blip r:embed="rId4"/>
                <a:stretch>
                  <a:fillRect t="-14" r="1" b="-2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EX.19_1#a1f493e26?vbadefaultcenterpage=1&amp;parentnodeid=cab364953&amp;vbahtmlprocessed=1"/>
          <p:cNvSpPr/>
          <p:nvPr/>
        </p:nvSpPr>
        <p:spPr>
          <a:xfrm>
            <a:off x="502920" y="4122719"/>
            <a:ext cx="11183112" cy="10386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【</a:t>
            </a: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易错点</a:t>
            </a: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】①忽视空间中直线与直线的位置关系有三种情况：平行、相交或异面；②混淆充分条件与必要条件的概念.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20_1#a1f493e26?vbadefaultcenterpage=1&amp;parentnodeid=cab364953&amp;vbahtmlprocessed=1&amp;bbb=1&amp;hasbroken=1"/>
              <p:cNvSpPr/>
              <p:nvPr/>
            </p:nvSpPr>
            <p:spPr>
              <a:xfrm>
                <a:off x="502920" y="5164119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异面；若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”是“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”的既不充分也不必要条件.故选C.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20_1#a1f493e26?vbadefaultcenterpage=1&amp;parentnodeid=cab36495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164119"/>
                <a:ext cx="11183112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9" r="1" b="-6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  <p:bldP spid="6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032a91769?vbadefaultcenterpage=1&amp;parentnodeid=caef5430a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21_1#f6669c343?vbadefaultcenterpage=1&amp;parentnodeid=032a91769&amp;vbahtmlprocessed=1"/>
              <p:cNvSpPr/>
              <p:nvPr/>
            </p:nvSpPr>
            <p:spPr>
              <a:xfrm>
                <a:off x="502920" y="1220332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（多选题）（人教A版必修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②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P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128 </m:t>
                    </m:r>
                    <m:r>
                      <a:rPr lang="en-US" altLang="zh-CN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改编）下列选项正确的是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21_1#f6669c343?vbadefaultcenterpage=1&amp;parentnodeid=032a9176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20332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102" r="1" b="-543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22_1#f6669c343.bracket?vbadefaultcenterpage=1&amp;parentnodeid=032a91769&amp;vbapositionanswer=12&amp;vbahtmlprocessed=1"/>
          <p:cNvSpPr/>
          <p:nvPr/>
        </p:nvSpPr>
        <p:spPr>
          <a:xfrm>
            <a:off x="9541129" y="1353047"/>
            <a:ext cx="6445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BC</a:t>
            </a:r>
            <a:endParaRPr lang="en-US" altLang="zh-CN" sz="2400" dirty="0"/>
          </a:p>
        </p:txBody>
      </p:sp>
      <p:sp>
        <p:nvSpPr>
          <p:cNvPr id="5" name="QC_6_BD.23_1#f6669c343.choices?vbadefaultcenterpage=1&amp;parentnodeid=032a91769&amp;vbahtmlprocessed=1"/>
          <p:cNvSpPr/>
          <p:nvPr/>
        </p:nvSpPr>
        <p:spPr>
          <a:xfrm>
            <a:off x="502920" y="1851248"/>
            <a:ext cx="11183112" cy="2135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A.三点确定一个平面</a:t>
            </a:r>
            <a:endParaRPr lang="en-US" altLang="zh-CN" sz="2400" dirty="0"/>
          </a:p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B.一条直线和直线外一个点确定一个平面</a:t>
            </a:r>
            <a:endParaRPr lang="en-US" altLang="zh-CN" sz="2400" dirty="0"/>
          </a:p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C.梯形可确定一个平面</a:t>
            </a:r>
            <a:endParaRPr lang="en-US" altLang="zh-CN" sz="2400" dirty="0"/>
          </a:p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D.圆心和圆上两点确定一个平面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24_1#f6669c343?vbadefaultcenterpage=1&amp;parentnodeid=032a91769&amp;vbahtmlprocessed=1&amp;bbb=1&amp;hasbroken=1"/>
              <p:cNvSpPr/>
              <p:nvPr/>
            </p:nvSpPr>
            <p:spPr>
              <a:xfrm>
                <a:off x="502920" y="4056158"/>
                <a:ext cx="11183112" cy="26845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对于A，三个不在同一条直线上的点，确定一个平面，故A错误.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对于B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，直线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和直线外一点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，确定一个平面，故B正确.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对于C，两条平行直线确定一个平面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，梯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形有一组对边平行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，另一组对边不平行，故梯形可确定一个平面，故C正确.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圆的直径不能确定一个平面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，所以若圆心和圆上的两点在同一条直径上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，则无法确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定一个平面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，故D错误.故选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BC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24_1#f6669c343?vbadefaultcenterpage=1&amp;parentnodeid=032a9176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056158"/>
                <a:ext cx="11183112" cy="2684590"/>
              </a:xfrm>
              <a:prstGeom prst="rect">
                <a:avLst/>
              </a:prstGeom>
              <a:blipFill rotWithShape="1">
                <a:blip r:embed="rId4"/>
                <a:stretch>
                  <a:fillRect t="-15" r="-1981" b="-2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6_BD.25_1#cbcc7c688?hastextimagelayout=1&amp;vbadefaultcenterpage=1&amp;parentnodeid=032a91769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52315" y="2057731"/>
            <a:ext cx="2660904" cy="193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25_2#cbcc7c688?hastextimagelayout=1&amp;vbadefaultcenterpage=1&amp;parentnodeid=032a91769&amp;vbahtmlprocessed=1&amp;bbb=1&amp;hasbroken=1"/>
              <p:cNvSpPr/>
              <p:nvPr/>
            </p:nvSpPr>
            <p:spPr>
              <a:xfrm>
                <a:off x="502920" y="1775156"/>
                <a:ext cx="839419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（多选题）（人教A版必修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②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P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131 </m:t>
                    </m:r>
                    <m:r>
                      <a:rPr lang="en-US" altLang="zh-CN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改编）如图，在长方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中，下列说法正确的是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25_2#cbcc7c688?hastextimagelayout=1&amp;vbadefaultcenterpage=1&amp;parentnodeid=032a9176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75156"/>
                <a:ext cx="839419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32" r="2" b="-25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26_1#cbcc7c688.bracket?vbadefaultcenterpage=1&amp;parentnodeid=032a91769&amp;vbapositionanswer=13&amp;vbahtmlprocessed=1"/>
          <p:cNvSpPr/>
          <p:nvPr/>
        </p:nvSpPr>
        <p:spPr>
          <a:xfrm>
            <a:off x="6411595" y="2560652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ABD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27_1#cbcc7c688.choices?hastextimagelayout=1&amp;vbadefaultcenterpage=1&amp;parentnodeid=032a91769&amp;vbahtmlprocessed=1"/>
              <p:cNvSpPr/>
              <p:nvPr/>
            </p:nvSpPr>
            <p:spPr>
              <a:xfrm>
                <a:off x="502920" y="3053919"/>
                <a:ext cx="839419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430466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430466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异面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27_1#cbcc7c688.choices?hastextimagelayout=1&amp;vbadefaultcenterpage=1&amp;parentnodeid=032a9176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53919"/>
                <a:ext cx="8394192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0" r="2" b="-6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28_1#cbcc7c688?hastextimagelayout=1&amp;vbadefaultcenterpage=1&amp;parentnodeid=032a91769&amp;vbahtmlprocessed=1&amp;bbb=1&amp;hasbroken=1"/>
              <p:cNvSpPr/>
              <p:nvPr/>
            </p:nvSpPr>
            <p:spPr>
              <a:xfrm>
                <a:off x="502920" y="4095319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由题图知，直线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异面，直线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异面.故选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ABD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28_1#cbcc7c688?hastextimagelayout=1&amp;vbadefaultcenterpage=1&amp;parentnodeid=032a9176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095319"/>
                <a:ext cx="11183112" cy="1038670"/>
              </a:xfrm>
              <a:prstGeom prst="rect">
                <a:avLst/>
              </a:prstGeom>
              <a:blipFill rotWithShape="1">
                <a:blip r:embed="rId6"/>
                <a:stretch>
                  <a:fillRect t="-20" r="1" b="-5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2adecb391?vbadefaultcenterpage=1&amp;parentnodeid=caef5430a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p:pic>
        <p:nvPicPr>
          <p:cNvPr id="3" name="QC_6_BD.29_1#255668ee0?hastextimagelayout=1&amp;vbadefaultcenterpage=1&amp;parentnodeid=2adecb391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60138" y="1394110"/>
            <a:ext cx="2606040" cy="214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29_2#255668ee0?hastextimagelayout=2&amp;vbadefaultcenterpage=1&amp;parentnodeid=2adecb391&amp;vbahtmlprocessed=1&amp;bbb=1&amp;hasbroken=1"/>
              <p:cNvSpPr/>
              <p:nvPr/>
            </p:nvSpPr>
            <p:spPr>
              <a:xfrm>
                <a:off x="502920" y="1245521"/>
                <a:ext cx="8439912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（2019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新课标Ⅲ卷）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为正方形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的中心，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为正三角形，平面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的中点，则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29_2#255668ee0?hastextimagelayout=2&amp;vbadefaultcenterpage=1&amp;parentnodeid=2adecb39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45521"/>
                <a:ext cx="8439912" cy="1583309"/>
              </a:xfrm>
              <a:prstGeom prst="rect">
                <a:avLst/>
              </a:prstGeom>
              <a:blipFill rotWithShape="1">
                <a:blip r:embed="rId4"/>
                <a:stretch>
                  <a:fillRect t="-18" r="2" b="-16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30_1#255668ee0.bracket?vbadefaultcenterpage=1&amp;parentnodeid=2adecb391&amp;vbapositionanswer=14&amp;vbahtmlprocessed=1"/>
          <p:cNvSpPr/>
          <p:nvPr/>
        </p:nvSpPr>
        <p:spPr>
          <a:xfrm>
            <a:off x="782320" y="2445671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BD.31_1#255668ee0.choices?hastextimagelayout=2&amp;vbadefaultcenterpage=1&amp;parentnodeid=2adecb391&amp;vbahtmlprocessed=1"/>
              <p:cNvSpPr/>
              <p:nvPr/>
            </p:nvSpPr>
            <p:spPr>
              <a:xfrm>
                <a:off x="502920" y="2943448"/>
                <a:ext cx="8439912" cy="2135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是相交直线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是相交直线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是异面直线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是异面直线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BD.31_1#255668ee0.choices?hastextimagelayout=2&amp;vbadefaultcenterpage=1&amp;parentnodeid=2adecb39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43448"/>
                <a:ext cx="8439912" cy="2135950"/>
              </a:xfrm>
              <a:prstGeom prst="rect">
                <a:avLst/>
              </a:prstGeom>
              <a:blipFill rotWithShape="1">
                <a:blip r:embed="rId5"/>
                <a:stretch>
                  <a:fillRect t="-10" r="2" b="-2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32_1#255668ee0?vbadefaultcenterpage=1&amp;parentnodeid=2adecb391&amp;vbahtmlprocessed=1&amp;bbb=1&amp;hasbroken=1"/>
              <p:cNvSpPr/>
              <p:nvPr/>
            </p:nvSpPr>
            <p:spPr>
              <a:xfrm>
                <a:off x="502920" y="852152"/>
                <a:ext cx="11183112" cy="323716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.因为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，同理，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𝑀𝐹𝐵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𝐸𝑂𝑁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均为直角三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角形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设正方形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的边长为2，易得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32_1#255668ee0?vbadefaultcenterpage=1&amp;parentnodeid=2adecb39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52152"/>
                <a:ext cx="11183112" cy="3237167"/>
              </a:xfrm>
              <a:prstGeom prst="rect">
                <a:avLst/>
              </a:prstGeom>
              <a:blipFill rotWithShape="1">
                <a:blip r:embed="rId3"/>
                <a:stretch>
                  <a:fillRect t="-19" r="1" b="-103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32_2#255668ee0?vbadefaultcenterpage=1&amp;parentnodeid=2adecb391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2312" y="4393420"/>
            <a:ext cx="2615184" cy="20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00defffe7.fixed?vbadefaultcenterpage=1&amp;parentnodeid=c625c4b44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00defffe7.fixed?vbadefaultcenterpage=1&amp;parentnodeid=c625c4b4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b950fd1ac?vbadefaultcenterpage=1&amp;parentnodeid=00defffe7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考点一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基本事实的应用［多维探究］</a:t>
            </a:r>
            <a:endParaRPr lang="en-US" altLang="zh-CN" sz="2800" dirty="0"/>
          </a:p>
        </p:txBody>
      </p:sp>
      <p:pic>
        <p:nvPicPr>
          <p:cNvPr id="3" name="C_5_BD#4cae7cf82?vbadefaultcenterpage=1&amp;parentnodeid=b950fd1ac&amp;inlineimagemarkindex=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4cae7cf82?vbadefaultcenterpage=1&amp;parentnodeid=b950fd1ac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证明三点共线</a:t>
            </a:r>
            <a:endParaRPr lang="en-US" altLang="zh-CN" sz="100" dirty="0"/>
          </a:p>
        </p:txBody>
      </p:sp>
      <p:pic>
        <p:nvPicPr>
          <p:cNvPr id="5" name="QO_6_BD.33_1#08068732d?hastextimagelayout=1&amp;vbadefaultcenterpage=1&amp;parentnodeid=4cae7cf82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18976" y="2038255"/>
            <a:ext cx="2276856" cy="2350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6_BD.33_2#08068732d?hastextimagelayout=3&amp;vbadefaultcenterpage=1&amp;parentnodeid=4cae7cf82&amp;vbahtmlprocessed=1&amp;bbb=1&amp;hasbroken=1"/>
              <p:cNvSpPr/>
              <p:nvPr/>
            </p:nvSpPr>
            <p:spPr>
              <a:xfrm>
                <a:off x="502920" y="1983391"/>
                <a:ext cx="8769096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如图所示，在正方体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的中点.求证：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6_BD.33_2#08068732d?hastextimagelayout=3&amp;vbadefaultcenterpage=1&amp;parentnodeid=4cae7cf8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3391"/>
                <a:ext cx="8769096" cy="1038670"/>
              </a:xfrm>
              <a:prstGeom prst="rect">
                <a:avLst/>
              </a:prstGeom>
              <a:blipFill rotWithShape="1">
                <a:blip r:embed="rId5"/>
                <a:stretch>
                  <a:fillRect t="-28" r="4" b="-5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O_6_BD.33_3#08068732d?hastextimagelayout=3&amp;segpoint=1&amp;vbadefaultcenterpage=1&amp;parentnodeid=4cae7cf82&amp;vbahtmlprocessed=1"/>
              <p:cNvSpPr/>
              <p:nvPr/>
            </p:nvSpPr>
            <p:spPr>
              <a:xfrm>
                <a:off x="502920" y="3088291"/>
                <a:ext cx="8769096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四点共面；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O_6_BD.33_3#08068732d?hastextimagelayout=3&amp;segpoint=1&amp;vbadefaultcenterpage=1&amp;parentnodeid=4cae7cf8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88291"/>
                <a:ext cx="8769096" cy="490030"/>
              </a:xfrm>
              <a:prstGeom prst="rect">
                <a:avLst/>
              </a:prstGeom>
              <a:blipFill rotWithShape="1">
                <a:blip r:embed="rId6"/>
                <a:stretch>
                  <a:fillRect t="-58" r="4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QO_6_BD.33_4#08068732d?hastextimagelayout=3&amp;segpoint=1&amp;vbadefaultcenterpage=1&amp;parentnodeid=4cae7cf82&amp;vbahtmlprocessed=1"/>
              <p:cNvSpPr/>
              <p:nvPr/>
            </p:nvSpPr>
            <p:spPr>
              <a:xfrm>
                <a:off x="502920" y="3634391"/>
                <a:ext cx="8769096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三线共点．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QO_6_BD.33_4#08068732d?hastextimagelayout=3&amp;segpoint=1&amp;vbadefaultcenterpage=1&amp;parentnodeid=4cae7cf8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34391"/>
                <a:ext cx="8769096" cy="490030"/>
              </a:xfrm>
              <a:prstGeom prst="rect">
                <a:avLst/>
              </a:prstGeom>
              <a:blipFill rotWithShape="1">
                <a:blip r:embed="rId7"/>
                <a:stretch>
                  <a:fillRect t="-58" r="4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34_1#08068732d?vbadefaultcenterpage=1&amp;parentnodeid=4cae7cf82&amp;vbahtmlprocessed=1"/>
              <p:cNvSpPr/>
              <p:nvPr/>
            </p:nvSpPr>
            <p:spPr>
              <a:xfrm>
                <a:off x="502920" y="162031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（1）如图，连接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34_1#08068732d?vbadefaultcenterpage=1&amp;parentnodeid=4cae7cf8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20311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88" r="1" b="-12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34_2#08068732d?vbadefaultcenterpage=1&amp;parentnodeid=4cae7cf82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65776" y="2243119"/>
            <a:ext cx="2066544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AS.34_3#08068732d?vbadefaultcenterpage=1&amp;parentnodeid=4cae7cf82&amp;vbahtmlprocessed=1"/>
              <p:cNvSpPr/>
              <p:nvPr/>
            </p:nvSpPr>
            <p:spPr>
              <a:xfrm>
                <a:off x="502920" y="4491020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四点共面.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AS.34_3#08068732d?vbadefaultcenterpage=1&amp;parentnodeid=4cae7cf8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491020"/>
                <a:ext cx="11183112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9" r="1" b="-6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34_4#08068732d?vbadefaultcenterpage=1&amp;parentnodeid=4cae7cf82&amp;vbahtmlprocessed=1"/>
              <p:cNvSpPr/>
              <p:nvPr/>
            </p:nvSpPr>
            <p:spPr>
              <a:xfrm>
                <a:off x="502920" y="2781346"/>
                <a:ext cx="11183112" cy="1583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必相交，设交点为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，如图所示.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.同理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三线共点.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34_4#08068732d?vbadefaultcenterpage=1&amp;parentnodeid=4cae7cf8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81346"/>
                <a:ext cx="11183112" cy="1583309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3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35_1#091776251?vbadefaultcenterpage=1&amp;parentnodeid=4cae7cf82&amp;vbahtmlprocessed=1"/>
              <p:cNvSpPr/>
              <p:nvPr/>
            </p:nvSpPr>
            <p:spPr>
              <a:xfrm>
                <a:off x="502920" y="225077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变式设问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若本例中平面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，求证：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三点共线．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35_1#091776251?vbadefaultcenterpage=1&amp;parentnodeid=4cae7cf8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50771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68" r="1" b="-12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6_AS.36_1#091776251?vbadefaultcenterpage=1&amp;parentnodeid=4cae7cf82&amp;vbahtmlprocessed=1&amp;bbb=1&amp;hasbroken=1"/>
              <p:cNvSpPr/>
              <p:nvPr/>
            </p:nvSpPr>
            <p:spPr>
              <a:xfrm>
                <a:off x="502920" y="2746579"/>
                <a:ext cx="11183112" cy="21359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（图略），因为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均为正方体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的体对角线，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三点共线，因为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重合，故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三点共线.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6_AS.36_1#091776251?vbadefaultcenterpage=1&amp;parentnodeid=4cae7cf8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46579"/>
                <a:ext cx="11183112" cy="2135950"/>
              </a:xfrm>
              <a:prstGeom prst="rect">
                <a:avLst/>
              </a:prstGeom>
              <a:blipFill rotWithShape="1">
                <a:blip r:embed="rId4"/>
                <a:stretch>
                  <a:fillRect t="-10" r="-1651" b="-2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265b98032?vbadefaultcenterpage=1&amp;parentnodeid=b950fd1ac&amp;inlineimagemarkindex=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265b98032?vbadefaultcenterpage=1&amp;parentnodeid=b950fd1ac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证明三线共点</a:t>
            </a:r>
            <a:endParaRPr lang="en-US" altLang="zh-CN" sz="100" dirty="0"/>
          </a:p>
        </p:txBody>
      </p:sp>
      <p:pic>
        <p:nvPicPr>
          <p:cNvPr id="4" name="QO_6_BD.37_1#b4e7088f8?hastextimagelayout=1&amp;vbadefaultcenterpage=1&amp;parentnodeid=265b98032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82328" y="1391571"/>
            <a:ext cx="2185416" cy="20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6_BD.37_2#b4e7088f8?hastextimagelayout=4&amp;vbadefaultcenterpage=1&amp;parentnodeid=265b98032&amp;vbahtmlprocessed=1&amp;bbb=1&amp;hasbroken=1"/>
              <p:cNvSpPr/>
              <p:nvPr/>
            </p:nvSpPr>
            <p:spPr>
              <a:xfrm>
                <a:off x="502920" y="1345851"/>
                <a:ext cx="8869680" cy="12614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</a:t>
                </a:r>
                <a:r>
                  <a:rPr lang="en-US" altLang="zh-CN" sz="2400" b="1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例2</a:t>
                </a:r>
                <a:r>
                  <a:rPr lang="en-US" altLang="zh-CN" sz="2400" b="1" i="0" spc="-5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已知空间四面体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（如图所示），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spc="-5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中点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上的点，且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𝐶𝐺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𝐶𝐻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.求证：</a:t>
                </a:r>
                <a:endParaRPr lang="en-US" altLang="zh-CN" sz="2400" spc="-50" dirty="0"/>
              </a:p>
            </p:txBody>
          </p:sp>
        </mc:Choice>
        <mc:Fallback xmlns="">
          <p:sp>
            <p:nvSpPr>
              <p:cNvPr id="5" name="QO_6_BD.37_2#b4e7088f8?hastextimagelayout=4&amp;vbadefaultcenterpage=1&amp;parentnodeid=265b9803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8869680" cy="1261428"/>
              </a:xfrm>
              <a:prstGeom prst="rect">
                <a:avLst/>
              </a:prstGeom>
              <a:blipFill rotWithShape="1">
                <a:blip r:embed="rId5"/>
                <a:stretch>
                  <a:fillRect t="-23" r="-1274" b="-56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6_BD.37_3#b4e7088f8?hastextimagelayout=4&amp;segpoint=1&amp;vbadefaultcenterpage=1&amp;parentnodeid=265b98032&amp;vbahtmlprocessed=1"/>
              <p:cNvSpPr/>
              <p:nvPr/>
            </p:nvSpPr>
            <p:spPr>
              <a:xfrm>
                <a:off x="502920" y="2610708"/>
                <a:ext cx="8869680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四点共面；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6_BD.37_3#b4e7088f8?hastextimagelayout=4&amp;segpoint=1&amp;vbadefaultcenterpage=1&amp;parentnodeid=265b9803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10708"/>
                <a:ext cx="8869680" cy="490030"/>
              </a:xfrm>
              <a:prstGeom prst="rect">
                <a:avLst/>
              </a:prstGeom>
              <a:blipFill rotWithShape="1">
                <a:blip r:embed="rId6"/>
                <a:stretch>
                  <a:fillRect t="-46" b="-1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O_6_BD.37_4#b4e7088f8?hastextimagelayout=4&amp;segpoint=1&amp;vbadefaultcenterpage=1&amp;parentnodeid=265b98032&amp;vbahtmlprocessed=1"/>
              <p:cNvSpPr/>
              <p:nvPr/>
            </p:nvSpPr>
            <p:spPr>
              <a:xfrm>
                <a:off x="502920" y="3161951"/>
                <a:ext cx="8869680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𝐹𝐻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𝐸𝐺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三线共点．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O_6_BD.37_4#b4e7088f8?hastextimagelayout=4&amp;segpoint=1&amp;vbadefaultcenterpage=1&amp;parentnodeid=265b9803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61951"/>
                <a:ext cx="8869680" cy="490030"/>
              </a:xfrm>
              <a:prstGeom prst="rect">
                <a:avLst/>
              </a:prstGeom>
              <a:blipFill rotWithShape="1">
                <a:blip r:embed="rId7"/>
                <a:stretch>
                  <a:fillRect t="-58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38_1#b4e7088f8?vbadefaultcenterpage=1&amp;parentnodeid=265b98032&amp;vbahtmlprocessed=1"/>
              <p:cNvSpPr/>
              <p:nvPr/>
            </p:nvSpPr>
            <p:spPr>
              <a:xfrm>
                <a:off x="502920" y="1491882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（1）如图，连接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38_1#b4e7088f8?vbadefaultcenterpage=1&amp;parentnodeid=265b9803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91882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55" r="1" b="-128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38_2#b4e7088f8?vbadefaultcenterpage=1&amp;parentnodeid=265b98032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6360" y="2114690"/>
            <a:ext cx="1865376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AS.38_3#b4e7088f8?vbadefaultcenterpage=1&amp;parentnodeid=265b98032&amp;vbahtmlprocessed=1"/>
              <p:cNvSpPr/>
              <p:nvPr/>
            </p:nvSpPr>
            <p:spPr>
              <a:xfrm>
                <a:off x="502920" y="3841891"/>
                <a:ext cx="11183112" cy="18122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𝐺𝐻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四点共面.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AS.38_3#b4e7088f8?vbadefaultcenterpage=1&amp;parentnodeid=265b9803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841891"/>
                <a:ext cx="11183112" cy="1812227"/>
              </a:xfrm>
              <a:prstGeom prst="rect">
                <a:avLst/>
              </a:prstGeom>
              <a:blipFill rotWithShape="1">
                <a:blip r:embed="rId5"/>
                <a:stretch>
                  <a:fillRect t="-8" r="1" b="-3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38_4#b4e7088f8?vbadefaultcenterpage=1&amp;parentnodeid=265b98032&amp;vbahtmlprocessed=1"/>
              <p:cNvSpPr/>
              <p:nvPr/>
            </p:nvSpPr>
            <p:spPr>
              <a:xfrm>
                <a:off x="502920" y="2507026"/>
                <a:ext cx="11183112" cy="2131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（2）由题意得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不平行，但共面，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𝐸𝐹𝐻𝐺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又因为平面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𝐸𝐹𝐻𝐺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𝐸𝐺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三线共点.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38_4#b4e7088f8?vbadefaultcenterpage=1&amp;parentnodeid=265b9803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07026"/>
                <a:ext cx="11183112" cy="2131949"/>
              </a:xfrm>
              <a:prstGeom prst="rect">
                <a:avLst/>
              </a:prstGeom>
              <a:blipFill rotWithShape="1">
                <a:blip r:embed="rId3"/>
                <a:stretch>
                  <a:fillRect t="-2" r="1" b="-2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c625c4b44.fixed?vbadefaultcenterpage=1&amp;parentnodeid=76c46d7cc&amp;vbahtmlprocessed=1"/>
          <p:cNvSpPr/>
          <p:nvPr/>
        </p:nvSpPr>
        <p:spPr>
          <a:xfrm>
            <a:off x="558292" y="932688"/>
            <a:ext cx="11108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基础课37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空间中点、直线、平面之间的位置关系</a:t>
            </a:r>
            <a:endParaRPr lang="en-US" altLang="zh-CN" sz="4000" dirty="0"/>
          </a:p>
        </p:txBody>
      </p:sp>
      <p:pic>
        <p:nvPicPr>
          <p:cNvPr id="3" name="C_0#c625c4b44?linknodeid=2ef122c10&amp;catalogrefid=2ef122c10&amp;parentnodeid=76c46d7cc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c625c4b44?linknodeid=2ef122c10&amp;catalogrefid=2ef122c10&amp;parentnodeid=76c46d7cc&amp;vbahtmlprocessed=1">
            <a:hlinkClick r:id="rId3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c625c4b44?linknodeid=00defffe7&amp;catalogrefid=00defffe7&amp;parentnodeid=76c46d7cc&amp;vbahtmlprocessed=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c625c4b44?linknodeid=00defffe7&amp;catalogrefid=00defffe7&amp;parentnodeid=76c46d7cc&amp;vbahtmlprocessed=1">
            <a:hlinkClick r:id="rId5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098f50edc?vbadefaultcenterpage=1&amp;parentnodeid=265b98032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870184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098f50edc?vbadefaultcenterpage=1&amp;parentnodeid=265b98032&amp;vbahtmlprocessed=1"/>
          <p:cNvSpPr/>
          <p:nvPr/>
        </p:nvSpPr>
        <p:spPr>
          <a:xfrm>
            <a:off x="502920" y="2396472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共面、共线、共点问题的证明方法</a:t>
            </a:r>
            <a:endParaRPr lang="en-US" altLang="zh-CN" sz="2400" dirty="0"/>
          </a:p>
        </p:txBody>
      </p:sp>
      <p:graphicFrame>
        <p:nvGraphicFramePr>
          <p:cNvPr id="31" name="P_6_BD#098f50edc?colgroup=8,27&amp;vbadefaultcenterpage=1&amp;parentnodeid=265b98032&amp;vbahtmlprocessed=1&amp;bbb=1&amp;hasbroken=1"/>
          <p:cNvGraphicFramePr>
            <a:graphicFrameLocks noGrp="1"/>
          </p:cNvGraphicFramePr>
          <p:nvPr/>
        </p:nvGraphicFramePr>
        <p:xfrm>
          <a:off x="502920" y="3018772"/>
          <a:ext cx="11155680" cy="2377440"/>
        </p:xfrm>
        <a:graphic>
          <a:graphicData uri="http://schemas.openxmlformats.org/drawingml/2006/table">
            <a:tbl>
              <a:tblPr/>
              <a:tblGrid>
                <a:gridCol w="2670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56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10844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证明共面的方法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①先确定一个平面，再证其余的线（或点）在这个平面内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；②</a:t>
                      </a:r>
                    </a:p>
                    <a:p>
                      <a:pPr marL="0" lv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证两平面重合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0844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证明共线的方法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①先由两点确定一条直线，再证其他各点都在这条直线上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；②</a:t>
                      </a:r>
                    </a:p>
                    <a:p>
                      <a:pPr marL="0" lv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直接证明这些点都在同一条特定直线上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356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证明线共点的方法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先证其中两条直线交于一点，再证其他直线经过该点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split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d51d3e357?vbadefaultcenterpage=1&amp;parentnodeid=b950fd1ac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pic>
        <p:nvPicPr>
          <p:cNvPr id="3" name="QC_6_BD.39_1#801f0b4cc?hastextimagelayout=1&amp;vbadefaultcenterpage=1&amp;parentnodeid=d51d3e35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95971" y="1465167"/>
            <a:ext cx="2688336" cy="208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39_2#801f0b4cc?hastextimagelayout=5&amp;segpoint=1&amp;vbadefaultcenterpage=1&amp;parentnodeid=d51d3e357&amp;vbahtmlprocessed=1&amp;bbb=1&amp;hasbroken=1"/>
              <p:cNvSpPr/>
              <p:nvPr/>
            </p:nvSpPr>
            <p:spPr>
              <a:xfrm>
                <a:off x="502920" y="1419448"/>
                <a:ext cx="8366760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为长方体，对角线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39_2#801f0b4cc?hastextimagelayout=5&amp;segpoint=1&amp;vbadefaultcenterpage=1&amp;parentnodeid=d51d3e35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8366760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2" b="-25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40_1#801f0b4cc.bracket?vbadefaultcenterpage=1&amp;parentnodeid=d51d3e357&amp;vbapositionanswer=15&amp;vbahtmlprocessed=1"/>
          <p:cNvSpPr/>
          <p:nvPr/>
        </p:nvSpPr>
        <p:spPr>
          <a:xfrm>
            <a:off x="4003675" y="1968088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p:sp>
        <p:nvSpPr>
          <p:cNvPr id="6" name="QC_6_BD.41_1#801f0b4cc.choices?hastextimagelayout=5&amp;vbadefaultcenterpage=1&amp;parentnodeid=d51d3e357&amp;vbahtmlprocessed=1"/>
          <p:cNvSpPr/>
          <p:nvPr/>
        </p:nvSpPr>
        <p:spPr>
          <a:xfrm>
            <a:off x="502920" y="2656428"/>
            <a:ext cx="8366760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158365" algn="l"/>
                <a:tab pos="4291330" algn="l"/>
                <a:tab pos="642429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.垂心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B.重心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C.内心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.外心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42_1#801f0b4cc?vbadefaultcenterpage=1&amp;parentnodeid=d51d3e357&amp;vbahtmlprocessed=1&amp;bbb=1&amp;hasbroken=1"/>
              <p:cNvSpPr/>
              <p:nvPr/>
            </p:nvSpPr>
            <p:spPr>
              <a:xfrm>
                <a:off x="502920" y="756000"/>
                <a:ext cx="11183112" cy="10388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42_1#801f0b4cc?vbadefaultcenterpage=1&amp;parentnodeid=d51d3e35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1038860"/>
              </a:xfrm>
              <a:prstGeom prst="rect">
                <a:avLst/>
              </a:prstGeom>
              <a:blipFill rotWithShape="1">
                <a:blip r:embed="rId3"/>
                <a:stretch>
                  <a:fillRect t="-34" r="1" b="-5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42_2#801f0b4cc?vbadefaultcenterpage=1&amp;parentnodeid=d51d3e35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8616" y="1924908"/>
            <a:ext cx="2340864" cy="17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42_3#801f0b4cc?vbadefaultcenterpage=1&amp;parentnodeid=d51d3e357&amp;vbahtmlprocessed=1"/>
              <p:cNvSpPr/>
              <p:nvPr/>
            </p:nvSpPr>
            <p:spPr>
              <a:xfrm>
                <a:off x="502920" y="3671570"/>
                <a:ext cx="11182985" cy="30346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为长方体，所以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的中线，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，对角线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，对角线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相交于点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的交点，所以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的重心.故选B.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AS.42_3#801f0b4cc?vbadefaultcenterpage=1&amp;parentnodeid=d51d3e35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71570"/>
                <a:ext cx="11182985" cy="3034665"/>
              </a:xfrm>
              <a:prstGeom prst="rect">
                <a:avLst/>
              </a:prstGeom>
              <a:blipFill rotWithShape="1">
                <a:blip r:embed="rId5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43_1#d2f0f56ab?segpoint=1&amp;vbadefaultcenterpage=1&amp;parentnodeid=d51d3e357&amp;vbahtmlprocessed=1&amp;bbb=1&amp;hasbroken=1"/>
              <p:cNvSpPr/>
              <p:nvPr/>
            </p:nvSpPr>
            <p:spPr>
              <a:xfrm>
                <a:off x="502920" y="1708386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为正方形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的中心，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与平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的交点.求证：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三点共线.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43_1#d2f0f56ab?segpoint=1&amp;vbadefaultcenterpage=1&amp;parentnodeid=d51d3e35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08386"/>
                <a:ext cx="11183112" cy="1038670"/>
              </a:xfrm>
              <a:prstGeom prst="rect">
                <a:avLst/>
              </a:prstGeom>
              <a:blipFill rotWithShape="1">
                <a:blip r:embed="rId3"/>
                <a:stretch>
                  <a:fillRect t="-23" r="-1583" b="-56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BD.43_2#d2f0f56ab?vbadefaultcenterpage=1&amp;parentnodeid=d51d3e35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73168" y="2877294"/>
            <a:ext cx="265176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44_1#d2f0f56ab?vbadefaultcenterpage=1&amp;parentnodeid=d51d3e357&amp;vbahtmlprocessed=1"/>
              <p:cNvSpPr/>
              <p:nvPr/>
            </p:nvSpPr>
            <p:spPr>
              <a:xfrm>
                <a:off x="502920" y="1258361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为平行四边形，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44_1#d2f0f56ab?vbadefaultcenterpage=1&amp;parentnodeid=d51d3e35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58361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41" r="1" b="-6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44_2#d2f0f56ab?vbadefaultcenterpage=1&amp;parentnodeid=d51d3e35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28616" y="2427269"/>
            <a:ext cx="2340864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AS.44_3#d2f0f56ab?vbadefaultcenterpage=1&amp;parentnodeid=d51d3e357&amp;vbahtmlprocessed=1"/>
              <p:cNvSpPr/>
              <p:nvPr/>
            </p:nvSpPr>
            <p:spPr>
              <a:xfrm>
                <a:off x="502920" y="4852970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三点共线.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AS.44_3#d2f0f56ab?vbadefaultcenterpage=1&amp;parentnodeid=d51d3e35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852970"/>
                <a:ext cx="11183112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9" r="1" b="-60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b6ba5ed50?vbadefaultcenterpage=1&amp;parentnodeid=00defffe7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空间中点、直线、平面之间的位置关系的判断［自主练透］</a:t>
            </a:r>
            <a:endParaRPr lang="en-US" altLang="zh-CN" sz="2800" dirty="0"/>
          </a:p>
        </p:txBody>
      </p:sp>
      <p:pic>
        <p:nvPicPr>
          <p:cNvPr id="3" name="QC_5_BD.45_1#60b5e6630?hastextimagelayout=1&amp;vbadefaultcenterpage=1&amp;parentnodeid=b6ba5ed50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31868" y="1434081"/>
            <a:ext cx="2697480" cy="240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45_2#60b5e6630?hastextimagelayout=6&amp;segpoint=1&amp;vbadefaultcenterpage=1&amp;parentnodeid=b6ba5ed50&amp;vbahtmlprocessed=1&amp;bbb=1&amp;hasbroken=1"/>
              <p:cNvSpPr/>
              <p:nvPr/>
            </p:nvSpPr>
            <p:spPr>
              <a:xfrm>
                <a:off x="502920" y="1388362"/>
                <a:ext cx="8357616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如图，已知正方体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的中点，则下列结论不正确的是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45_2#60b5e6630?hastextimagelayout=6&amp;segpoint=1&amp;vbadefaultcenterpage=1&amp;parentnodeid=b6ba5ed5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88362"/>
                <a:ext cx="8357616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24" r="5" b="-6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5_AN.46_1#60b5e6630.bracket?vbadefaultcenterpage=1&amp;parentnodeid=b6ba5ed50&amp;vbapositionanswer=16&amp;vbahtmlprocessed=1"/>
          <p:cNvSpPr/>
          <p:nvPr/>
        </p:nvSpPr>
        <p:spPr>
          <a:xfrm>
            <a:off x="6371336" y="1937002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5_BD.47_1#60b5e6630.choices?hastextimagelayout=6&amp;vbadefaultcenterpage=1&amp;parentnodeid=b6ba5ed50&amp;vbahtmlprocessed=1"/>
              <p:cNvSpPr/>
              <p:nvPr/>
            </p:nvSpPr>
            <p:spPr>
              <a:xfrm>
                <a:off x="502920" y="2435448"/>
                <a:ext cx="8357616" cy="2135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A.存在点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B.存在点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，使得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始终与直线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异面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始终与直线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异面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5_BD.47_1#60b5e6630.choices?hastextimagelayout=6&amp;vbadefaultcenterpage=1&amp;parentnodeid=b6ba5ed5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35448"/>
                <a:ext cx="8357616" cy="2135950"/>
              </a:xfrm>
              <a:prstGeom prst="rect">
                <a:avLst/>
              </a:prstGeom>
              <a:blipFill rotWithShape="1">
                <a:blip r:embed="rId5"/>
                <a:stretch>
                  <a:fillRect t="-10" r="5" b="-2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48_1#60b5e6630?vbadefaultcenterpage=1&amp;parentnodeid=b6ba5ed50&amp;vbahtmlprocessed=1&amp;bbb=1&amp;hasbroken=1"/>
              <p:cNvSpPr/>
              <p:nvPr/>
            </p:nvSpPr>
            <p:spPr>
              <a:xfrm>
                <a:off x="502920" y="2774996"/>
                <a:ext cx="11183112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在正方体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中，易得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在直线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为线段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所以当点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重合时，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，故A正确；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48_1#60b5e6630?vbadefaultcenterpage=1&amp;parentnodeid=b6ba5ed5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74996"/>
                <a:ext cx="11183112" cy="1583309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39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5_AS.48_2#60b5e6630?vbadefaultcenterpage=1&amp;parentnodeid=b6ba5ed50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1184" y="756000"/>
            <a:ext cx="2377440" cy="20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5_AS.48_3#60b5e6630?vbadefaultcenterpage=1&amp;parentnodeid=b6ba5ed50&amp;vbahtmlprocessed=1&amp;bbb=1&amp;hasbroken=1"/>
              <p:cNvSpPr/>
              <p:nvPr/>
            </p:nvSpPr>
            <p:spPr>
              <a:xfrm>
                <a:off x="502920" y="2958688"/>
                <a:ext cx="11183112" cy="32840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如图，连接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为线段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的中位线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，故B正确；</a:t>
                </a:r>
                <a:endParaRPr lang="en-US" altLang="zh-CN" sz="2400" dirty="0"/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重合时，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在同一平面内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，故C不正确；</a:t>
                </a:r>
                <a:endParaRPr lang="en-US" altLang="zh-CN" sz="2400" dirty="0"/>
              </a:p>
              <a:p>
                <a:pPr latinLnBrk="1"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∉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始终与直线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不相交，且不平行，</a:t>
                </a:r>
                <a:endParaRPr lang="en-US" altLang="zh-CN" sz="2400" dirty="0"/>
              </a:p>
              <a:p>
                <a:pPr latinLnBrk="1">
                  <a:lnSpc>
                    <a:spcPct val="13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𝑃𝑄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是异面直线，故D正确.故选C.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5_AS.48_3#60b5e6630?vbadefaultcenterpage=1&amp;parentnodeid=b6ba5ed5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58688"/>
                <a:ext cx="11183112" cy="3284093"/>
              </a:xfrm>
              <a:prstGeom prst="rect">
                <a:avLst/>
              </a:prstGeom>
              <a:blipFill rotWithShape="1">
                <a:blip r:embed="rId4"/>
                <a:stretch>
                  <a:fillRect t="-7" r="1" b="-6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49_1#778f2ce3c?segpoint=1&amp;vbadefaultcenterpage=1&amp;parentnodeid=b6ba5ed50&amp;vbahtmlprocessed=1&amp;bbb=1&amp;hasbroken=1"/>
              <p:cNvSpPr/>
              <p:nvPr/>
            </p:nvSpPr>
            <p:spPr>
              <a:xfrm>
                <a:off x="502920" y="1703814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（多选题）如图，这是正四面体的平面展开图，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则在这个正四面体中(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BD.49_1#778f2ce3c?segpoint=1&amp;vbadefaultcenterpage=1&amp;parentnodeid=b6ba5ed5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03814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11" r="1" b="-6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50_1#778f2ce3c.bracket?vbadefaultcenterpage=1&amp;parentnodeid=b6ba5ed50&amp;vbapositionanswer=17&amp;vbahtmlprocessed=1"/>
          <p:cNvSpPr/>
          <p:nvPr/>
        </p:nvSpPr>
        <p:spPr>
          <a:xfrm>
            <a:off x="5836857" y="2252455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BCD</a:t>
            </a:r>
            <a:endParaRPr lang="en-US" altLang="zh-CN" sz="2400" dirty="0"/>
          </a:p>
        </p:txBody>
      </p:sp>
      <p:pic>
        <p:nvPicPr>
          <p:cNvPr id="4" name="QC_5_BD.51_1#778f2ce3c?hastextimagelayout=1&amp;vbadefaultcenterpage=1&amp;parentnodeid=b6ba5ed50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8142" y="2872722"/>
            <a:ext cx="2624328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5_BD.51_2#778f2ce3c.choices?hastextimagelayout=7&amp;vbadefaultcenterpage=1&amp;parentnodeid=b6ba5ed50&amp;vbahtmlprocessed=1"/>
              <p:cNvSpPr/>
              <p:nvPr/>
            </p:nvSpPr>
            <p:spPr>
              <a:xfrm>
                <a:off x="502920" y="2745722"/>
                <a:ext cx="8430768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432308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𝐺𝐻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为异面直线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432308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𝐺𝐻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垂直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5_BD.51_2#778f2ce3c.choices?hastextimagelayout=7&amp;vbadefaultcenterpage=1&amp;parentnodeid=b6ba5ed5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45722"/>
                <a:ext cx="8430768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60" r="6" b="-5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52_1#778f2ce3c?vbadefaultcenterpage=1&amp;parentnodeid=b6ba5ed50&amp;vbahtmlprocessed=1"/>
              <p:cNvSpPr/>
              <p:nvPr/>
            </p:nvSpPr>
            <p:spPr>
              <a:xfrm>
                <a:off x="502920" y="1643616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将正四面体的平面展开图还原成正四面体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，如图所示，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52_1#778f2ce3c?vbadefaultcenterpage=1&amp;parentnodeid=b6ba5ed5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43616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49" r="1" b="-12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5_AS.52_2#778f2ce3c?vbadefaultcenterpage=1&amp;parentnodeid=b6ba5ed50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5192" y="2266424"/>
            <a:ext cx="2258568" cy="206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AS.52_3#778f2ce3c?vbadefaultcenterpage=1&amp;parentnodeid=b6ba5ed50&amp;vbahtmlprocessed=1&amp;bbb=1&amp;hasbroken=1"/>
              <p:cNvSpPr/>
              <p:nvPr/>
            </p:nvSpPr>
            <p:spPr>
              <a:xfrm>
                <a:off x="502920" y="4463524"/>
                <a:ext cx="11183112" cy="10388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其中点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重合，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三点重合，易知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异面，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异面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.连接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AS.52_3#778f2ce3c?vbadefaultcenterpage=1&amp;parentnodeid=b6ba5ed5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463524"/>
                <a:ext cx="11183112" cy="1038860"/>
              </a:xfrm>
              <a:prstGeom prst="rect">
                <a:avLst/>
              </a:prstGeom>
              <a:blipFill rotWithShape="1">
                <a:blip r:embed="rId5"/>
                <a:stretch>
                  <a:fillRect t="-10" r="1" b="-5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a1d747463?colgroup=5,4,13,4,6&amp;vbadefaultcenterpage=1&amp;parentnodeid=c625c4b44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516680"/>
              <a:ext cx="11128248" cy="4279392"/>
            </p:xfrm>
            <a:graphic>
              <a:graphicData uri="http://schemas.openxmlformats.org/drawingml/2006/table">
                <a:tbl>
                  <a:tblPr/>
                  <a:tblGrid>
                    <a:gridCol w="19019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0817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9709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173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20370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844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平面性质的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应用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2020年新课标Ⅲ卷（文）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19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★☆☆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8618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空间中点、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直线、平面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之间的位置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2021年新高考Ⅱ卷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084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异面直线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2021年全国乙卷（理）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2021年全国乙卷（文）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10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a1d747463?colgroup=5,4,13,4,6&amp;vbadefaultcenterpage=1&amp;parentnodeid=c625c4b44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516680"/>
              <a:ext cx="11128248" cy="4118864"/>
            </p:xfrm>
            <a:graphic>
              <a:graphicData uri="http://schemas.openxmlformats.org/drawingml/2006/table">
                <a:tbl>
                  <a:tblPr/>
                  <a:tblGrid>
                    <a:gridCol w="1901952"/>
                    <a:gridCol w="1408176"/>
                    <a:gridCol w="4197096"/>
                    <a:gridCol w="1417320"/>
                    <a:gridCol w="2203704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平面性质的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应用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★☆☆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999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空间中点、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直线、平面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之间的位置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关系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异面直线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52_4#778f2ce3c?vbadefaultcenterpage=1&amp;parentnodeid=b6ba5ed50&amp;vbahtmlprocessed=1"/>
              <p:cNvSpPr/>
              <p:nvPr/>
            </p:nvSpPr>
            <p:spPr>
              <a:xfrm>
                <a:off x="502920" y="2505025"/>
                <a:ext cx="11183112" cy="2135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𝐺𝑀𝐻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为等边三角形，</a:t>
                </a:r>
                <a:endParaRPr lang="en-US" altLang="zh-CN" sz="1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成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角.</a:t>
                </a:r>
                <a:endParaRPr lang="en-US" altLang="zh-CN" sz="1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由图易得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𝐴𝐹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𝑀𝑁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2" name="QC_5_AS.52_4#778f2ce3c?vbadefaultcenterpage=1&amp;parentnodeid=b6ba5ed5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05025"/>
                <a:ext cx="11183112" cy="2135950"/>
              </a:xfrm>
              <a:prstGeom prst="rect">
                <a:avLst/>
              </a:prstGeom>
              <a:blipFill rotWithShape="1">
                <a:blip r:embed="rId3"/>
                <a:stretch>
                  <a:fillRect t="-27" r="1" b="-2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5_BD.53_1#945a8ce9c?hastextimagelayout=1&amp;vbadefaultcenterpage=1&amp;parentnodeid=b6ba5ed50&amp;vbahtmlprocessed=1&amp;hassurroun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49460" y="1210449"/>
            <a:ext cx="4306824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5_BD.53_2#945a8ce9c?hastextimagelayout=8&amp;segpoint=1&amp;vbadefaultcenterpage=1&amp;parentnodeid=b6ba5ed50&amp;vbahtmlprocessed=1&amp;bbb=1&amp;hasbroken=1"/>
              <p:cNvSpPr/>
              <p:nvPr/>
            </p:nvSpPr>
            <p:spPr>
              <a:xfrm>
                <a:off x="502920" y="979945"/>
                <a:ext cx="6748272" cy="26805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分别是菱形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上的点，且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𝐷𝐻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𝐶𝐹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𝐶𝐺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，现将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折起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得到空间四边形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在折起过程中，下列说法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正确的是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5_BD.53_2#945a8ce9c?hastextimagelayout=8&amp;segpoint=1&amp;vbadefaultcenterpage=1&amp;parentnodeid=b6ba5ed5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79945"/>
                <a:ext cx="6748272" cy="2680589"/>
              </a:xfrm>
              <a:prstGeom prst="rect">
                <a:avLst/>
              </a:prstGeom>
              <a:blipFill rotWithShape="1">
                <a:blip r:embed="rId4"/>
                <a:stretch>
                  <a:fillRect t="-5" r="-186" b="-98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5_AN.54_1#945a8ce9c.bracket?vbadefaultcenterpage=1&amp;parentnodeid=b6ba5ed50&amp;vbapositionanswer=18&amp;vbahtmlprocessed=1"/>
          <p:cNvSpPr/>
          <p:nvPr/>
        </p:nvSpPr>
        <p:spPr>
          <a:xfrm>
            <a:off x="1988820" y="3359290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5_BD.55_1#945a8ce9c.choices?vbadefaultcenterpage=1&amp;parentnodeid=b6ba5ed50&amp;vbahtmlprocessed=1"/>
              <p:cNvSpPr/>
              <p:nvPr/>
            </p:nvSpPr>
            <p:spPr>
              <a:xfrm>
                <a:off x="502920" y="3845320"/>
                <a:ext cx="11183112" cy="213595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𝐻𝐺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有可能平行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𝐻𝐺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一定异面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𝐻𝐺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一定相交，且交点一定在直线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𝐻𝐺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一定相交，但交点不一定在直线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5_BD.55_1#945a8ce9c.choices?vbadefaultcenterpage=1&amp;parentnodeid=b6ba5ed5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845320"/>
                <a:ext cx="11183112" cy="2135950"/>
              </a:xfrm>
              <a:prstGeom prst="rect">
                <a:avLst/>
              </a:prstGeom>
              <a:blipFill rotWithShape="1">
                <a:blip r:embed="rId5"/>
                <a:stretch>
                  <a:fillRect t="-18" r="1" b="-27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56_1#945a8ce9c?vbadefaultcenterpage=1&amp;parentnodeid=b6ba5ed50&amp;vbahtmlprocessed=1&amp;bbb=1&amp;hasbroken=1"/>
              <p:cNvSpPr/>
              <p:nvPr/>
            </p:nvSpPr>
            <p:spPr>
              <a:xfrm>
                <a:off x="502920" y="1101707"/>
                <a:ext cx="11183112" cy="485368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𝐴𝐸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𝐵𝐸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𝐴𝐻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𝐷𝐻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𝐶𝐹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𝐵𝐹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𝐶𝐺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𝐺𝐷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𝐹𝐺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𝐸𝐹𝐺𝐻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为平面四边形，故直线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𝐻𝐺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一定共面，故B错误；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平行，则四边形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𝐸𝐹𝐺𝐻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为平行四边形，可得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𝐺𝐹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𝐹𝐺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矛盾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，故A错误；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56_1#945a8ce9c?vbadefaultcenterpage=1&amp;parentnodeid=b6ba5ed5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01707"/>
                <a:ext cx="11183112" cy="4853686"/>
              </a:xfrm>
              <a:prstGeom prst="rect">
                <a:avLst/>
              </a:prstGeom>
              <a:blipFill rotWithShape="1">
                <a:blip r:embed="rId3"/>
                <a:stretch>
                  <a:fillRect t="-13" r="1" b="-11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56_1#945a8ce9c?vbadefaultcenterpage=1&amp;parentnodeid=b6ba5ed50&amp;vbahtmlprocessed=1&amp;bbb=1&amp;hasbroken=1"/>
              <p:cNvSpPr/>
              <p:nvPr/>
            </p:nvSpPr>
            <p:spPr>
              <a:xfrm>
                <a:off x="502920" y="1136680"/>
                <a:ext cx="11183112" cy="23660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𝐹𝐺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𝐸𝐻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𝐹𝐺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𝐻𝐺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一定相交，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设交点为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，同理，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∩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𝐻𝐺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一定相交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，且交点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一定在直线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上，故C正确，D错误.故选C.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56_1#945a8ce9c?vbadefaultcenterpage=1&amp;parentnodeid=b6ba5ed5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36680"/>
                <a:ext cx="11183112" cy="2366010"/>
              </a:xfrm>
              <a:prstGeom prst="rect">
                <a:avLst/>
              </a:prstGeom>
              <a:blipFill rotWithShape="1">
                <a:blip r:embed="rId2"/>
                <a:stretch>
                  <a:fillRect t="-1" r="1" b="-2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5_AS.56_2#945a8ce9c?vbadefaultcenterpage=1&amp;parentnodeid=b6ba5ed50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56432" y="3631880"/>
            <a:ext cx="5276088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a89290d2a?vbadefaultcenterpage=1&amp;parentnodeid=b6ba5ed50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499090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a89290d2a?vbadefaultcenterpage=1&amp;parentnodeid=b6ba5ed50&amp;vbahtmlprocessed=1"/>
          <p:cNvSpPr/>
          <p:nvPr/>
        </p:nvSpPr>
        <p:spPr>
          <a:xfrm>
            <a:off x="502920" y="2025378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空间两直线位置关系的判定方法</a:t>
            </a:r>
            <a:endParaRPr lang="en-US" altLang="zh-CN" sz="2400" dirty="0"/>
          </a:p>
        </p:txBody>
      </p:sp>
      <p:pic>
        <p:nvPicPr>
          <p:cNvPr id="4" name="P_5_BD#a89290d2a?vbadefaultcenterpage=1&amp;parentnodeid=b6ba5ed50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8920" y="2647678"/>
            <a:ext cx="6620256" cy="299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9dabfbb52?vbadefaultcenterpage=1&amp;parentnodeid=00defffe7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考点三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异面直线所成的角［师生共研］</a:t>
            </a:r>
            <a:endParaRPr lang="en-US" altLang="zh-CN" sz="2800" dirty="0"/>
          </a:p>
        </p:txBody>
      </p:sp>
      <p:pic>
        <p:nvPicPr>
          <p:cNvPr id="3" name="QC_5_BD.57_1#9ea5a97bb?hastextimagelayout=1&amp;vbadefaultcenterpage=1&amp;parentnodeid=9dabfbb52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03426" y="1434081"/>
            <a:ext cx="2514600" cy="27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BD.57_2#9ea5a97bb?hastextimagelayout=9&amp;vbadefaultcenterpage=1&amp;parentnodeid=9dabfbb52&amp;vbahtmlprocessed=1&amp;bbb=1&amp;hasbroken=1"/>
              <p:cNvSpPr/>
              <p:nvPr/>
            </p:nvSpPr>
            <p:spPr>
              <a:xfrm>
                <a:off x="502920" y="1388362"/>
                <a:ext cx="8531352" cy="15833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湖北联考）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在直三棱柱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的中点，则异面直线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所成角的余弦值为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BD.57_2#9ea5a97bb?hastextimagelayout=9&amp;vbadefaultcenterpage=1&amp;parentnodeid=9dabfbb5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88362"/>
                <a:ext cx="8531352" cy="1583309"/>
              </a:xfrm>
              <a:prstGeom prst="rect">
                <a:avLst/>
              </a:prstGeom>
              <a:blipFill rotWithShape="1">
                <a:blip r:embed="rId4"/>
                <a:stretch>
                  <a:fillRect t="-16" r="1" b="-39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5_AN.58_1#9ea5a97bb.bracket?vbadefaultcenterpage=1&amp;parentnodeid=9dabfbb52&amp;vbapositionanswer=19&amp;vbahtmlprocessed=1"/>
          <p:cNvSpPr/>
          <p:nvPr/>
        </p:nvSpPr>
        <p:spPr>
          <a:xfrm>
            <a:off x="4555046" y="2485642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5_BD.59_1#9ea5a97bb.choices?hastextimagelayout=9&amp;vbadefaultcenterpage=1&amp;parentnodeid=9dabfbb52&amp;vbahtmlprocessed=1"/>
              <p:cNvSpPr/>
              <p:nvPr/>
            </p:nvSpPr>
            <p:spPr>
              <a:xfrm>
                <a:off x="502920" y="2981548"/>
                <a:ext cx="8531352" cy="2557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5_BD.59_1#9ea5a97bb.choices?hastextimagelayout=9&amp;vbadefaultcenterpage=1&amp;parentnodeid=9dabfbb5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81548"/>
                <a:ext cx="8531352" cy="2557399"/>
              </a:xfrm>
              <a:prstGeom prst="rect">
                <a:avLst/>
              </a:prstGeom>
              <a:blipFill rotWithShape="1">
                <a:blip r:embed="rId5"/>
                <a:stretch>
                  <a:fillRect t="-9" r="1" b="-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60_1#9ea5a97bb?vbadefaultcenterpage=1&amp;parentnodeid=9dabfbb52&amp;vbahtmlprocessed=1"/>
              <p:cNvSpPr/>
              <p:nvPr/>
            </p:nvSpPr>
            <p:spPr>
              <a:xfrm>
                <a:off x="502920" y="768554"/>
                <a:ext cx="11183112" cy="71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，如图，取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，连接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60_1#9ea5a97bb?vbadefaultcenterpage=1&amp;parentnodeid=9dabfbb5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68554"/>
                <a:ext cx="11183112" cy="710248"/>
              </a:xfrm>
              <a:prstGeom prst="rect">
                <a:avLst/>
              </a:prstGeom>
              <a:blipFill rotWithShape="1">
                <a:blip r:embed="rId3"/>
                <a:stretch>
                  <a:fillRect t="-29" r="1" b="-101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5_AS.60_2#9ea5a97bb?vbadefaultcenterpage=1&amp;parentnodeid=9dabfbb52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28032" y="1609802"/>
            <a:ext cx="2542032" cy="272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5_AS.60_3#9ea5a97bb?vbadefaultcenterpage=1&amp;parentnodeid=9dabfbb52&amp;vbahtmlprocessed=1&amp;bbb=1&amp;hasbroken=1"/>
              <p:cNvSpPr/>
              <p:nvPr/>
            </p:nvSpPr>
            <p:spPr>
              <a:xfrm>
                <a:off x="502920" y="4467302"/>
                <a:ext cx="11183112" cy="18720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QC_5_AS.60_3#9ea5a97bb?vbadefaultcenterpage=1&amp;parentnodeid=9dabfbb5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467302"/>
                <a:ext cx="11183112" cy="1872044"/>
              </a:xfrm>
              <a:prstGeom prst="rect">
                <a:avLst/>
              </a:prstGeom>
              <a:blipFill rotWithShape="1">
                <a:blip r:embed="rId5"/>
                <a:stretch>
                  <a:fillRect t="-4" r="1" b="-29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AS.60_3#9ea5a97bb?vbadefaultcenterpage=1&amp;parentnodeid=9dabfbb52&amp;vbahtmlprocessed=1&amp;bbb=1&amp;hasbroken=1"/>
              <p:cNvSpPr/>
              <p:nvPr/>
            </p:nvSpPr>
            <p:spPr>
              <a:xfrm>
                <a:off x="502920" y="1642123"/>
                <a:ext cx="11183112" cy="38007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为平行四边形，所以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为异面直线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所成的角或其补角.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𝐷𝐹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𝐷𝐹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6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30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AS.60_3#9ea5a97bb?vbadefaultcenterpage=1&amp;parentnodeid=9dabfbb5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42123"/>
                <a:ext cx="11183112" cy="3800793"/>
              </a:xfrm>
              <a:prstGeom prst="rect">
                <a:avLst/>
              </a:prstGeom>
              <a:blipFill rotWithShape="1">
                <a:blip r:embed="rId2"/>
                <a:stretch>
                  <a:fillRect r="-243" b="-4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f4db4dc8d?vbadefaultcenterpage=1&amp;parentnodeid=9dabfbb52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12120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5_BD#f4db4dc8d?vbadefaultcenterpage=1&amp;parentnodeid=9dabfbb52&amp;vbahtmlprocessed=1&amp;bbb=1&amp;hasbroken=1"/>
              <p:cNvSpPr/>
              <p:nvPr/>
            </p:nvSpPr>
            <p:spPr>
              <a:xfrm>
                <a:off x="502920" y="1647489"/>
                <a:ext cx="11183112" cy="432650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求异面直线所成角的四个步骤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找出（或作出）异面直线所成的角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——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用平移法，若题设中有中点，常考虑中位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线；若异面直线依附于某个几何体，且对异面直线平移有困难时，可利用该几何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体的特殊点，使异面直线转化为相交直线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．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证明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——证明所找出（或作出）的角等于要求的角.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spc="-1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spc="-1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计算</a:t>
                </a:r>
                <a:r>
                  <a:rPr lang="en-US" altLang="zh-CN" sz="2400" b="0" i="0" spc="-1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——转化为求一个三角形的内角，通过解三角形，求出所找出（或作出）的角．</a:t>
                </a:r>
                <a:endParaRPr lang="en-US" altLang="zh-CN" sz="2400" spc="-1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结论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——设由步骤3所求得的角的大小为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为所求；若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   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180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180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为所求．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5_BD#f4db4dc8d?vbadefaultcenterpage=1&amp;parentnodeid=9dabfbb5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47489"/>
                <a:ext cx="11183112" cy="4326509"/>
              </a:xfrm>
              <a:prstGeom prst="rect">
                <a:avLst/>
              </a:prstGeom>
              <a:blipFill rotWithShape="1">
                <a:blip r:embed="rId4"/>
                <a:stretch>
                  <a:fillRect t="-7" r="1" b="-1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27bc57529?vbadefaultcenterpage=1&amp;parentnodeid=9dabfbb5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6_BD.61_1#d77105f22?vbadefaultcenterpage=1&amp;parentnodeid=27bc57529&amp;vbahtmlprocessed=1&amp;bbb=1&amp;hasbroken=1"/>
              <p:cNvSpPr/>
              <p:nvPr/>
            </p:nvSpPr>
            <p:spPr>
              <a:xfrm>
                <a:off x="502920" y="1419448"/>
                <a:ext cx="11183112" cy="113550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长春模拟）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已知在长方体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，试求异面直线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所成角的余弦值.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6_BD.61_1#d77105f22?vbadefaultcenterpage=1&amp;parentnodeid=27bc5752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135507"/>
              </a:xfrm>
              <a:prstGeom prst="rect">
                <a:avLst/>
              </a:prstGeom>
              <a:blipFill rotWithShape="1">
                <a:blip r:embed="rId4"/>
                <a:stretch>
                  <a:fillRect t="-20" r="1" b="-53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P_3_BD#a1d747463?colgroup=5,4,13,4,6&amp;vbadefaultcenterpage=1&amp;parentnodeid=c625c4b44&amp;vbahtmlprocessed=1&amp;bbb=1&amp;hasbroken=1"/>
          <p:cNvGraphicFramePr>
            <a:graphicFrameLocks noGrp="1"/>
          </p:cNvGraphicFramePr>
          <p:nvPr/>
        </p:nvGraphicFramePr>
        <p:xfrm>
          <a:off x="502920" y="2740197"/>
          <a:ext cx="11128248" cy="2377440"/>
        </p:xfrm>
        <a:graphic>
          <a:graphicData uri="http://schemas.openxmlformats.org/drawingml/2006/table">
            <a:tbl>
              <a:tblPr/>
              <a:tblGrid>
                <a:gridCol w="1901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8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97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37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29133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1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考点考向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1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课标要求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1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真题印证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1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考频热度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1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核心素养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61820">
                <a:tc>
                  <a:txBody>
                    <a:bodyPr/>
                    <a:lstStyle/>
                    <a:p>
                      <a:pPr marL="0" indent="0"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命题分析预</a:t>
                      </a:r>
                    </a:p>
                    <a:p>
                      <a:pPr marL="0" lvl="0" indent="0"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测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从近几年高考的情况来看，空间中的线面关系是高考常考内容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，一</a:t>
                      </a:r>
                    </a:p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般以选择题或填空题的形式出现</a:t>
                      </a: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，试题难度中等及以下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，但本基础</a:t>
                      </a:r>
                    </a:p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课内容是高考多选题命题的常用素材</a:t>
                      </a: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，备考时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，注意对多选题的训</a:t>
                      </a:r>
                    </a:p>
                    <a:p>
                      <a:pPr marL="0" lv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练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P_3_BD#a1d747463?colgroup=5,4,13,4,6&amp;vbadefaultcenterpage=1&amp;parentnodeid=c625c4b44&amp;vbahtmlprocessed=1&amp;bbb=1"/>
          <p:cNvSpPr txBox="1"/>
          <p:nvPr/>
        </p:nvSpPr>
        <p:spPr>
          <a:xfrm>
            <a:off x="9091168" y="2114849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</a:p>
        </p:txBody>
      </p:sp>
    </p:spTree>
  </p:cSld>
  <p:clrMapOvr>
    <a:masterClrMapping/>
  </p:clrMapOvr>
  <p:transition>
    <p:split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62_1#d77105f22?vbadefaultcenterpage=1&amp;parentnodeid=27bc57529&amp;vbahtmlprocessed=1"/>
              <p:cNvSpPr/>
              <p:nvPr/>
            </p:nvSpPr>
            <p:spPr>
              <a:xfrm>
                <a:off x="502920" y="1135838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为平行四边形，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62_1#d77105f22?vbadefaultcenterpage=1&amp;parentnodeid=27bc5752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35838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94" r="1" b="-12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62_2#d77105f22?vbadefaultcenterpage=1&amp;parentnodeid=27bc57529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26864" y="1758646"/>
            <a:ext cx="2935224" cy="224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AS.62_3#d77105f22?vbadefaultcenterpage=1&amp;parentnodeid=27bc57529&amp;vbahtmlprocessed=1"/>
              <p:cNvSpPr/>
              <p:nvPr/>
            </p:nvSpPr>
            <p:spPr>
              <a:xfrm>
                <a:off x="502920" y="4146246"/>
                <a:ext cx="11183112" cy="18639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1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即为异面直线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所成的角或其补角，</a:t>
                </a:r>
                <a:endParaRPr lang="en-US" altLang="zh-CN" sz="1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6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ad>
                                  <m:radPr>
                                    <m:degHide m:val="on"/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7</m:t>
                                    </m:r>
                                  </m:e>
                                </m:rad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2×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O_6_AS.62_3#d77105f22?vbadefaultcenterpage=1&amp;parentnodeid=27bc5752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146246"/>
                <a:ext cx="11183112" cy="1863916"/>
              </a:xfrm>
              <a:prstGeom prst="rect">
                <a:avLst/>
              </a:prstGeom>
              <a:blipFill rotWithShape="1">
                <a:blip r:embed="rId5"/>
                <a:stretch>
                  <a:fillRect t="-18" r="1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2ef122c10.fixed?vbadefaultcenterpage=1&amp;parentnodeid=c625c4b44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2ef122c10.fixed?vbadefaultcenterpage=1&amp;parentnodeid=c625c4b4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fd1f521ce?vbadefaultcenterpage=1&amp;parentnodeid=2ef122c10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27015d4c6?segpoint=1&amp;vbadefaultcenterpage=1&amp;parentnodeid=fd1f521ce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一、与平面有关的基本事实及推论</a:t>
            </a:r>
            <a:endParaRPr lang="en-US" altLang="zh-CN" sz="2600" dirty="0"/>
          </a:p>
        </p:txBody>
      </p:sp>
      <p:sp>
        <p:nvSpPr>
          <p:cNvPr id="4" name="P_6_BD#1c82b652c?segpoint=1&amp;vbadefaultcenterpage=1&amp;parentnodeid=27015d4c6&amp;vbahtmlprocessed=1"/>
          <p:cNvSpPr/>
          <p:nvPr/>
        </p:nvSpPr>
        <p:spPr>
          <a:xfrm>
            <a:off x="502920" y="2013474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三个基本事实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_6_BD#1c82b652c?colgroup=4,10,9,10&amp;vbadefaultcenterpage=1&amp;parentnodeid=27015d4c6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638648"/>
              <a:ext cx="11146536" cy="2377440"/>
            </p:xfrm>
            <a:graphic>
              <a:graphicData uri="http://schemas.openxmlformats.org/drawingml/2006/table">
                <a:tbl>
                  <a:tblPr/>
                  <a:tblGrid>
                    <a:gridCol w="14721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41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260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37413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基本事实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内容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符号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618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基本事实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过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①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__________________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的三个点，有且只有一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个平面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三点不共线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⇒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存在唯一的平面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，使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_6_BD#1c82b652c?colgroup=4,10,9,10&amp;vbadefaultcenterpage=1&amp;parentnodeid=27015d4c6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638648"/>
              <a:ext cx="11146536" cy="2297176"/>
            </p:xfrm>
            <a:graphic>
              <a:graphicData uri="http://schemas.openxmlformats.org/drawingml/2006/table">
                <a:tbl>
                  <a:tblPr/>
                  <a:tblGrid>
                    <a:gridCol w="1472184"/>
                    <a:gridCol w="3374136"/>
                    <a:gridCol w="2926080"/>
                    <a:gridCol w="3374136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基本事实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内容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符号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999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基本事实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过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①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__________________</a:t>
                          </a:r>
                          <a:endParaRPr lang="en-US" altLang="zh-CN" sz="2400" i="0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的三个点，有且只有一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个平面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_6_BD#1c82b652c.table_image?tableimageindex=1&amp;vbadefaultcenterpage=1&amp;parentnodeid=27015d4c6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18988" y="3587211"/>
            <a:ext cx="2386584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7" name="P_6_AN.1_1#1c82b652c.blank?vbadefaultcenterpage=1&amp;parentnodeid=27015d4c6&amp;vbapositionanswer=1&amp;vbahtmlprocessed=1"/>
          <p:cNvSpPr/>
          <p:nvPr/>
        </p:nvSpPr>
        <p:spPr>
          <a:xfrm>
            <a:off x="2402704" y="3505169"/>
            <a:ext cx="26590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不在同一条直线上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P_6_BD#1c82b652c?colgroup=4,10,9,10&amp;vbadefaultcenterpage=1&amp;parentnodeid=27015d4c6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545127"/>
              <a:ext cx="11146536" cy="4754880"/>
            </p:xfrm>
            <a:graphic>
              <a:graphicData uri="http://schemas.openxmlformats.org/drawingml/2006/table">
                <a:tbl>
                  <a:tblPr/>
                  <a:tblGrid>
                    <a:gridCol w="147218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7413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260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374136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基本事实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内容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符号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745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基本事实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如果一条直线上的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②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在一个平面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内，那么这条直线在这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个平面内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，且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∈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𝛼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⇒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𝑙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⊂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𝛼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774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基本事实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3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如果两个不重合的平面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有一个公共点，那么它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们有且只有一条③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，且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"/>
                                  <m:endChr m:val=""/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𝑃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∈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𝛽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⇒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𝛼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∩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𝛽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=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𝑙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，且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∈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𝑙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P_6_BD#1c82b652c?colgroup=4,10,9,10&amp;vbadefaultcenterpage=1&amp;parentnodeid=27015d4c6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545127"/>
              <a:ext cx="11146536" cy="4687316"/>
            </p:xfrm>
            <a:graphic>
              <a:graphicData uri="http://schemas.openxmlformats.org/drawingml/2006/table">
                <a:tbl>
                  <a:tblPr/>
                  <a:tblGrid>
                    <a:gridCol w="1472184"/>
                    <a:gridCol w="3374136"/>
                    <a:gridCol w="2926080"/>
                    <a:gridCol w="3374136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基本事实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内容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符号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9992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基本事实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如果一条直线上的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②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在一个平面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内，那么这条直线在这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个平面内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  <a:tr h="23774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基本事实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3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如果两个不重合的平面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有一个公共点，那么它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们有且只有一条③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</a:t>
                          </a:r>
                          <a:endParaRPr lang="en-US" altLang="zh-CN" sz="2400" i="0">
                            <a:solidFill>
                              <a:srgbClr val="000000"/>
                            </a:solidFill>
                            <a:latin typeface="宋体" panose="02010600030101010101" pitchFamily="2" charset="-122"/>
                            <a:ea typeface="宋体" panose="02010600030101010101" pitchFamily="2" charset="-122"/>
                            <a:cs typeface="宋体" panose="02010600030101010101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3" name="P_6_BD#1c82b652c.table_image?tableimageindex=2&amp;vbadefaultcenterpage=1&amp;parentnodeid=27015d4c6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0136" y="2509185"/>
            <a:ext cx="2304288" cy="80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P_6_BD#1c82b652c.table_image?tableimageindex=3&amp;vbadefaultcenterpage=1&amp;parentnodeid=27015d4c6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00700" y="3935649"/>
            <a:ext cx="2423160" cy="220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5" name="P_6_AN.2_1#1c82b652c.blank?vbadefaultcenterpage=1&amp;parentnodeid=27015d4c6&amp;vbapositionanswer=2&amp;vbahtmlprocessed=1&amp;bbb=1"/>
          <p:cNvSpPr/>
          <p:nvPr/>
        </p:nvSpPr>
        <p:spPr>
          <a:xfrm>
            <a:off x="2402704" y="2417999"/>
            <a:ext cx="11350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两个点</a:t>
            </a:r>
            <a:endParaRPr lang="en-US" altLang="zh-CN" sz="2400" dirty="0"/>
          </a:p>
        </p:txBody>
      </p:sp>
      <p:sp>
        <p:nvSpPr>
          <p:cNvPr id="6" name="P_6_AN.3_1#1c82b652c.blank?vbadefaultcenterpage=1&amp;parentnodeid=27015d4c6&amp;vbapositionanswer=3&amp;vbahtmlprocessed=1&amp;bbb=1&amp;hasbroken=1"/>
          <p:cNvSpPr/>
          <p:nvPr/>
        </p:nvSpPr>
        <p:spPr>
          <a:xfrm>
            <a:off x="2047104" y="5021561"/>
            <a:ext cx="3247136" cy="91376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ts val="3800"/>
              </a:lnSpc>
            </a:pPr>
            <a:r>
              <a:rPr lang="en-US" altLang="zh-CN" sz="2400" b="0" i="0">
                <a:solidFill>
                  <a:srgbClr val="FF0000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</a:t>
            </a:r>
            <a:r>
              <a:rPr lang="en-US" altLang="zh-CN" sz="2400" b="0" i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过该</a:t>
            </a:r>
          </a:p>
          <a:p>
            <a:pPr latinLnBrk="1">
              <a:lnSpc>
                <a:spcPts val="3700"/>
              </a:lnSpc>
            </a:pPr>
            <a:r>
              <a:rPr lang="en-US" altLang="zh-CN" sz="2400" b="0" i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点的公共直线</a:t>
            </a:r>
            <a:endParaRPr lang="en-US" altLang="zh-CN" sz="2400" dirty="0"/>
          </a:p>
        </p:txBody>
      </p:sp>
      <p:sp>
        <p:nvSpPr>
          <p:cNvPr id="2" name="P_6_BD#1c82b652c?colgroup=4,10,9,10&amp;vbadefaultcenterpage=1&amp;parentnodeid=27015d4c6&amp;vbahtmlprocessed=1&amp;bbb=1"/>
          <p:cNvSpPr txBox="1"/>
          <p:nvPr/>
        </p:nvSpPr>
        <p:spPr>
          <a:xfrm>
            <a:off x="9109456" y="919780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6_BD#1c82b652c?segpoint=1&amp;vbadefaultcenterpage=1&amp;parentnodeid=27015d4c6&amp;vbahtmlprocessed=1"/>
          <p:cNvSpPr/>
          <p:nvPr/>
        </p:nvSpPr>
        <p:spPr>
          <a:xfrm>
            <a:off x="502920" y="1602468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三个推论</a:t>
            </a:r>
            <a:endParaRPr lang="en-US" altLang="zh-CN" sz="2400" dirty="0"/>
          </a:p>
        </p:txBody>
      </p:sp>
      <p:graphicFrame>
        <p:nvGraphicFramePr>
          <p:cNvPr id="10" name="P_6_BD#1c82b652c?colgroup=4,15,9,4&amp;vbadefaultcenterpage=1&amp;parentnodeid=27015d4c6&amp;vbahtmlprocessed=1&amp;bbb=1&amp;hasbroken=1"/>
          <p:cNvGraphicFramePr>
            <a:graphicFrameLocks noGrp="1"/>
          </p:cNvGraphicFramePr>
          <p:nvPr/>
        </p:nvGraphicFramePr>
        <p:xfrm>
          <a:off x="502920" y="2227816"/>
          <a:ext cx="11146536" cy="3374136"/>
        </p:xfrm>
        <a:graphic>
          <a:graphicData uri="http://schemas.openxmlformats.org/drawingml/2006/table">
            <a:tbl>
              <a:tblPr/>
              <a:tblGrid>
                <a:gridCol w="1618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80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0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9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5356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推论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内容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图形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作用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1832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推论1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经过一条直线和这条直线外一点，</a:t>
                      </a:r>
                    </a:p>
                    <a:p>
                      <a:pPr marL="0" lv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有且只有一个平面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50000"/>
                        </a:lnSpc>
                      </a:pPr>
                      <a:endParaRPr lang="en-US" altLang="zh-CN" sz="900" spc="0" dirty="0">
                        <a:latin typeface="宋体" panose="02010600030101010101" pitchFamily="2" charset="-122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indent="0"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确定平面</a:t>
                      </a:r>
                    </a:p>
                    <a:p>
                      <a:pPr marL="0" lvl="0" indent="0"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的依据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1832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推论2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经过两条相交直线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，有且只有一个</a:t>
                      </a:r>
                    </a:p>
                    <a:p>
                      <a:pPr marL="0" lv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平面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50000"/>
                        </a:lnSpc>
                      </a:pPr>
                      <a:endParaRPr lang="en-US" altLang="zh-CN" sz="900" spc="0" dirty="0">
                        <a:latin typeface="宋体" panose="02010600030101010101" pitchFamily="2" charset="-122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96696"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推论3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 dirty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经过两条平行直线</a:t>
                      </a: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，有且只有一个</a:t>
                      </a:r>
                    </a:p>
                    <a:p>
                      <a:pPr marL="0" lvl="0" indent="0" algn="l" latinLnBrk="1" hangingPunct="0">
                        <a:lnSpc>
                          <a:spcPct val="130000"/>
                        </a:lnSpc>
                      </a:pPr>
                      <a:r>
                        <a:rPr lang="en-US" altLang="zh-CN" sz="2400" b="0" i="0">
                          <a:solidFill>
                            <a:srgbClr val="000000"/>
                          </a:solidFill>
                          <a:latin typeface="Times New Roman" panose="02020603050405020304" pitchFamily="34" charset="0"/>
                          <a:ea typeface="微软雅黑" panose="020B0503020204020204" pitchFamily="34" charset="-122"/>
                          <a:cs typeface="Times New Roman" panose="02020603050405020304" pitchFamily="34" charset="-120"/>
                        </a:rPr>
                        <a:t>平面</a:t>
                      </a:r>
                      <a:endParaRPr lang="en-US" altLang="zh-CN" sz="1200" dirty="0"/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 hangingPunct="0">
                        <a:lnSpc>
                          <a:spcPct val="150000"/>
                        </a:lnSpc>
                      </a:pPr>
                      <a:endParaRPr lang="en-US" altLang="zh-CN" sz="900" spc="0" dirty="0">
                        <a:latin typeface="宋体" panose="02010600030101010101" pitchFamily="2" charset="-122"/>
                      </a:endParaRPr>
                    </a:p>
                  </a:txBody>
                  <a:tcPr marL="72000" marR="72000" marT="0" marB="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_6_BD#1c82b652c.table_image?tableimageindex=4&amp;vbadefaultcenterpage=1&amp;parentnodeid=27015d4c6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340" y="2772900"/>
            <a:ext cx="2404872" cy="7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_6_BD#1c82b652c.table_image?tableimageindex=5&amp;vbadefaultcenterpage=1&amp;parentnodeid=27015d4c6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2340" y="3714732"/>
            <a:ext cx="2404872" cy="7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_6_BD#1c82b652c.table_image?tableimageindex=6&amp;vbadefaultcenterpage=1&amp;parentnodeid=27015d4c6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00316" y="4633704"/>
            <a:ext cx="2788920" cy="82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iMTU1MDljNDlhODY1MWYwNDk4MjYwNjJlNDA3ZTQifQ==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1614</Words>
  <Application>Microsoft Office PowerPoint</Application>
  <PresentationFormat>宽屏</PresentationFormat>
  <Paragraphs>389</Paragraphs>
  <Slides>51</Slides>
  <Notes>49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9" baseType="lpstr">
      <vt:lpstr>等线</vt:lpstr>
      <vt:lpstr>宋体</vt:lpstr>
      <vt:lpstr>微软雅黑</vt:lpstr>
      <vt:lpstr>Arial</vt:lpstr>
      <vt:lpstr>Calibri</vt:lpstr>
      <vt:lpstr>Cambria Math</vt:lpstr>
      <vt:lpstr>Times New Roman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微软用户</cp:lastModifiedBy>
  <cp:revision>5</cp:revision>
  <dcterms:created xsi:type="dcterms:W3CDTF">2023-12-21T12:18:00Z</dcterms:created>
  <dcterms:modified xsi:type="dcterms:W3CDTF">2024-01-18T06:36:06Z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60CA6B6287114260846D9C7C4B2611EE_12</vt:lpwstr>
  </property>
  <property fmtid="{D5CDD505-2E9C-101B-9397-08002B2CF9AE}" pid="3" name="KSOProductBuildVer">
    <vt:lpwstr>2052-12.1.0.15990</vt:lpwstr>
  </property>
</Properties>
</file>